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51"/>
  </p:handoutMasterIdLst>
  <p:sldIdLst>
    <p:sldId id="256" r:id="rId4"/>
    <p:sldId id="751" r:id="rId5"/>
    <p:sldId id="279" r:id="rId6"/>
    <p:sldId id="759" r:id="rId8"/>
    <p:sldId id="981" r:id="rId9"/>
    <p:sldId id="760" r:id="rId10"/>
    <p:sldId id="781" r:id="rId11"/>
    <p:sldId id="888" r:id="rId12"/>
    <p:sldId id="889" r:id="rId13"/>
    <p:sldId id="982" r:id="rId14"/>
    <p:sldId id="1011" r:id="rId15"/>
    <p:sldId id="1012" r:id="rId16"/>
    <p:sldId id="1013" r:id="rId17"/>
    <p:sldId id="1014" r:id="rId18"/>
    <p:sldId id="1015" r:id="rId19"/>
    <p:sldId id="1016" r:id="rId20"/>
    <p:sldId id="1017" r:id="rId21"/>
    <p:sldId id="1018" r:id="rId22"/>
    <p:sldId id="1019" r:id="rId23"/>
    <p:sldId id="1020" r:id="rId24"/>
    <p:sldId id="1021" r:id="rId25"/>
    <p:sldId id="1022" r:id="rId26"/>
    <p:sldId id="1046" r:id="rId27"/>
    <p:sldId id="1023" r:id="rId28"/>
    <p:sldId id="1024" r:id="rId29"/>
    <p:sldId id="1025" r:id="rId30"/>
    <p:sldId id="1026" r:id="rId31"/>
    <p:sldId id="1027" r:id="rId32"/>
    <p:sldId id="1028" r:id="rId33"/>
    <p:sldId id="1029" r:id="rId34"/>
    <p:sldId id="1030" r:id="rId35"/>
    <p:sldId id="1031" r:id="rId36"/>
    <p:sldId id="1033" r:id="rId37"/>
    <p:sldId id="1034" r:id="rId38"/>
    <p:sldId id="1035" r:id="rId39"/>
    <p:sldId id="1036" r:id="rId40"/>
    <p:sldId id="1037" r:id="rId41"/>
    <p:sldId id="1038" r:id="rId42"/>
    <p:sldId id="1039" r:id="rId43"/>
    <p:sldId id="1040" r:id="rId44"/>
    <p:sldId id="1041" r:id="rId45"/>
    <p:sldId id="1042" r:id="rId46"/>
    <p:sldId id="1043" r:id="rId47"/>
    <p:sldId id="1044" r:id="rId48"/>
    <p:sldId id="1045" r:id="rId49"/>
    <p:sldId id="270" r:id="rId50"/>
  </p:sldIdLst>
  <p:sldSz cx="12192000" cy="6858000"/>
  <p:notesSz cx="7103745" cy="10234295"/>
  <p:embeddedFontLst>
    <p:embeddedFont>
      <p:font typeface="黑体" panose="02010609060101010101" charset="-122"/>
      <p:regular r:id="rId56"/>
    </p:embeddedFont>
    <p:embeddedFont>
      <p:font typeface="微软雅黑" panose="020B0503020204020204" charset="-122"/>
      <p:regular r:id="rId57"/>
    </p:embeddedFont>
    <p:embeddedFont>
      <p:font typeface="华文细黑" panose="02010600040101010101" charset="-122"/>
      <p:regular r:id="rId58"/>
    </p:embeddedFont>
    <p:embeddedFont>
      <p:font typeface="Segoe UI" panose="020B0502040204020203" pitchFamily="34" charset="0"/>
      <p:regular r:id="rId59"/>
      <p:bold r:id="rId60"/>
      <p:italic r:id="rId61"/>
      <p:boldItalic r:id="rId6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91" userDrawn="1">
          <p15:clr>
            <a:srgbClr val="A4A3A4"/>
          </p15:clr>
        </p15:guide>
        <p15:guide id="2" pos="387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E3F3"/>
    <a:srgbClr val="F3B96D"/>
    <a:srgbClr val="8EC0B9"/>
    <a:srgbClr val="2E75B6"/>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291"/>
        <p:guide pos="38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2" Type="http://schemas.openxmlformats.org/officeDocument/2006/relationships/font" Target="fonts/font7.fntdata"/><Relationship Id="rId61" Type="http://schemas.openxmlformats.org/officeDocument/2006/relationships/font" Target="fonts/font6.fntdata"/><Relationship Id="rId60" Type="http://schemas.openxmlformats.org/officeDocument/2006/relationships/font" Target="fonts/font5.fntdata"/><Relationship Id="rId6" Type="http://schemas.openxmlformats.org/officeDocument/2006/relationships/slide" Target="slides/slide3.xml"/><Relationship Id="rId59" Type="http://schemas.openxmlformats.org/officeDocument/2006/relationships/font" Target="fonts/font4.fntdata"/><Relationship Id="rId58" Type="http://schemas.openxmlformats.org/officeDocument/2006/relationships/font" Target="fonts/font3.fntdata"/><Relationship Id="rId57" Type="http://schemas.openxmlformats.org/officeDocument/2006/relationships/font" Target="fonts/font2.fntdata"/><Relationship Id="rId56" Type="http://schemas.openxmlformats.org/officeDocument/2006/relationships/font" Target="fonts/font1.fntdata"/><Relationship Id="rId55" Type="http://schemas.openxmlformats.org/officeDocument/2006/relationships/commentAuthors" Target="commentAuthors.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jpeg"/><Relationship Id="rId2" Type="http://schemas.openxmlformats.org/officeDocument/2006/relationships/tags" Target="../tags/tag13.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9.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jpeg"/><Relationship Id="rId2" Type="http://schemas.openxmlformats.org/officeDocument/2006/relationships/tags" Target="../tags/tag21.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jpeg"/><Relationship Id="rId2" Type="http://schemas.openxmlformats.org/officeDocument/2006/relationships/tags" Target="../tags/tag23.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5.jpeg"/><Relationship Id="rId2" Type="http://schemas.openxmlformats.org/officeDocument/2006/relationships/tags" Target="../tags/tag25.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7.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6.jpeg"/><Relationship Id="rId2" Type="http://schemas.openxmlformats.org/officeDocument/2006/relationships/tags" Target="../tags/tag29.xml"/><Relationship Id="rId1" Type="http://schemas.openxmlformats.org/officeDocument/2006/relationships/tags" Target="../tags/tag28.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7.jpeg"/><Relationship Id="rId2" Type="http://schemas.openxmlformats.org/officeDocument/2006/relationships/tags" Target="../tags/tag31.xml"/><Relationship Id="rId1" Type="http://schemas.openxmlformats.org/officeDocument/2006/relationships/tags" Target="../tags/tag3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3.xml"/><Relationship Id="rId1" Type="http://schemas.openxmlformats.org/officeDocument/2006/relationships/tags" Target="../tags/tag32.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8.jpeg"/><Relationship Id="rId2" Type="http://schemas.openxmlformats.org/officeDocument/2006/relationships/tags" Target="../tags/tag35.xml"/><Relationship Id="rId1" Type="http://schemas.openxmlformats.org/officeDocument/2006/relationships/tags" Target="../tags/tag3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9.jpeg"/><Relationship Id="rId2" Type="http://schemas.openxmlformats.org/officeDocument/2006/relationships/tags" Target="../tags/tag37.xml"/><Relationship Id="rId1" Type="http://schemas.openxmlformats.org/officeDocument/2006/relationships/tags" Target="../tags/tag3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9.xml"/><Relationship Id="rId1" Type="http://schemas.openxmlformats.org/officeDocument/2006/relationships/tags" Target="../tags/tag38.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0.jpeg"/><Relationship Id="rId2" Type="http://schemas.openxmlformats.org/officeDocument/2006/relationships/tags" Target="../tags/tag41.xml"/><Relationship Id="rId1" Type="http://schemas.openxmlformats.org/officeDocument/2006/relationships/tags" Target="../tags/tag40.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1.jpeg"/><Relationship Id="rId2" Type="http://schemas.openxmlformats.org/officeDocument/2006/relationships/tags" Target="../tags/tag43.xml"/><Relationship Id="rId1" Type="http://schemas.openxmlformats.org/officeDocument/2006/relationships/tags" Target="../tags/tag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2.jpeg"/><Relationship Id="rId2" Type="http://schemas.openxmlformats.org/officeDocument/2006/relationships/tags" Target="../tags/tag45.xml"/><Relationship Id="rId1" Type="http://schemas.openxmlformats.org/officeDocument/2006/relationships/tags" Target="../tags/tag44.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3.jpeg"/><Relationship Id="rId2" Type="http://schemas.openxmlformats.org/officeDocument/2006/relationships/tags" Target="../tags/tag47.xml"/><Relationship Id="rId1" Type="http://schemas.openxmlformats.org/officeDocument/2006/relationships/tags" Target="../tags/tag46.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9.xml"/><Relationship Id="rId1" Type="http://schemas.openxmlformats.org/officeDocument/2006/relationships/tags" Target="../tags/tag4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4.jpeg"/><Relationship Id="rId2" Type="http://schemas.openxmlformats.org/officeDocument/2006/relationships/tags" Target="../tags/tag51.xml"/><Relationship Id="rId1" Type="http://schemas.openxmlformats.org/officeDocument/2006/relationships/tags" Target="../tags/tag50.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5.jpeg"/><Relationship Id="rId2" Type="http://schemas.openxmlformats.org/officeDocument/2006/relationships/tags" Target="../tags/tag53.xml"/><Relationship Id="rId1" Type="http://schemas.openxmlformats.org/officeDocument/2006/relationships/tags" Target="../tags/tag5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5.xml"/><Relationship Id="rId1" Type="http://schemas.openxmlformats.org/officeDocument/2006/relationships/tags" Target="../tags/tag54.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7.xml"/><Relationship Id="rId1" Type="http://schemas.openxmlformats.org/officeDocument/2006/relationships/tags" Target="../tags/tag56.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6.jpeg"/><Relationship Id="rId2" Type="http://schemas.openxmlformats.org/officeDocument/2006/relationships/tags" Target="../tags/tag59.xml"/><Relationship Id="rId1" Type="http://schemas.openxmlformats.org/officeDocument/2006/relationships/tags" Target="../tags/tag58.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7.jpeg"/><Relationship Id="rId2" Type="http://schemas.openxmlformats.org/officeDocument/2006/relationships/tags" Target="../tags/tag61.xml"/><Relationship Id="rId1" Type="http://schemas.openxmlformats.org/officeDocument/2006/relationships/tags" Target="../tags/tag6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3.xml"/><Relationship Id="rId1" Type="http://schemas.openxmlformats.org/officeDocument/2006/relationships/tags" Target="../tags/tag6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5.xml"/><Relationship Id="rId1" Type="http://schemas.openxmlformats.org/officeDocument/2006/relationships/tags" Target="../tags/tag64.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8.jpeg"/><Relationship Id="rId2" Type="http://schemas.openxmlformats.org/officeDocument/2006/relationships/tags" Target="../tags/tag67.xml"/><Relationship Id="rId1" Type="http://schemas.openxmlformats.org/officeDocument/2006/relationships/tags" Target="../tags/tag66.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9.xml"/><Relationship Id="rId1" Type="http://schemas.openxmlformats.org/officeDocument/2006/relationships/tags" Target="../tags/tag68.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9.jpeg"/><Relationship Id="rId2" Type="http://schemas.openxmlformats.org/officeDocument/2006/relationships/tags" Target="../tags/tag71.xml"/><Relationship Id="rId1" Type="http://schemas.openxmlformats.org/officeDocument/2006/relationships/tags" Target="../tags/tag70.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1.jpeg"/><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zh-CN"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解剖学基础</a:t>
            </a:r>
            <a:endParaRPr lang="zh-CN" altLang="zh-CN"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受精与卵裂</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77645"/>
            <a:ext cx="10870565" cy="44958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9164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受精</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643380" y="2064385"/>
            <a:ext cx="8672195" cy="3108325"/>
          </a:xfrm>
          <a:prstGeom prst="rect">
            <a:avLst/>
          </a:prstGeom>
          <a:noFill/>
        </p:spPr>
        <p:txBody>
          <a:bodyPr wrap="square" rtlCol="0" anchor="ctr" anchorCtr="0">
            <a:noAutofit/>
          </a:bodyPr>
          <a:p>
            <a:pPr indent="0" algn="l">
              <a:lnSpc>
                <a:spcPct val="90000"/>
              </a:lnSpc>
              <a:buFont typeface="Arial" panose="020B0604020202020204" pitchFamily="34" charset="0"/>
              <a:buNone/>
            </a:pPr>
            <a:r>
              <a:rPr lang="zh-CN" altLang="en-US" sz="2000" dirty="0">
                <a:sym typeface="+mn-ea"/>
              </a:rPr>
              <a:t>自青春期开始，在垂体促性腺激素作用下，睾丸生精小管中的精原细胞，发育为初级精母细胞，经过两次成熟分裂形成</a:t>
            </a:r>
            <a:r>
              <a:rPr lang="en-US" altLang="zh-CN" sz="2000">
                <a:sym typeface="+mn-ea"/>
              </a:rPr>
              <a:t>4</a:t>
            </a:r>
            <a:r>
              <a:rPr lang="zh-CN" altLang="en-US" sz="2000" dirty="0">
                <a:sym typeface="+mn-ea"/>
              </a:rPr>
              <a:t>个精子，其中两个精子的染色体核型为</a:t>
            </a:r>
            <a:r>
              <a:rPr lang="en-US" altLang="zh-CN" sz="2000">
                <a:sym typeface="+mn-ea"/>
              </a:rPr>
              <a:t>23</a:t>
            </a:r>
            <a:r>
              <a:rPr lang="zh-CN" altLang="en-US" sz="2000" dirty="0">
                <a:sym typeface="+mn-ea"/>
              </a:rPr>
              <a:t>，</a:t>
            </a:r>
            <a:r>
              <a:rPr lang="en-US" altLang="zh-CN" sz="2000">
                <a:sym typeface="+mn-ea"/>
              </a:rPr>
              <a:t>X</a:t>
            </a:r>
            <a:r>
              <a:rPr lang="zh-CN" altLang="en-US" sz="2000" dirty="0">
                <a:sym typeface="+mn-ea"/>
              </a:rPr>
              <a:t>，另外两个精子的染色体核型是</a:t>
            </a:r>
            <a:r>
              <a:rPr lang="en-US" altLang="zh-CN" sz="2000">
                <a:sym typeface="+mn-ea"/>
              </a:rPr>
              <a:t>23</a:t>
            </a:r>
            <a:r>
              <a:rPr lang="zh-CN" altLang="en-US" sz="2000" dirty="0">
                <a:sym typeface="+mn-ea"/>
              </a:rPr>
              <a:t>，</a:t>
            </a:r>
            <a:r>
              <a:rPr lang="en-US" altLang="zh-CN" sz="2000">
                <a:sym typeface="+mn-ea"/>
              </a:rPr>
              <a:t>Y</a:t>
            </a:r>
            <a:r>
              <a:rPr lang="zh-CN" altLang="en-US" sz="2000" dirty="0">
                <a:sym typeface="+mn-ea"/>
              </a:rPr>
              <a:t>。精子形成后贮存于附睾进一步成熟，但尚无受精能力，只有经过女性生殖管道时，在生殖管道上皮分泌物的作用下，精子才能获得受精能力，且仅可维持</a:t>
            </a:r>
            <a:r>
              <a:rPr lang="en-US" altLang="zh-CN" sz="2000">
                <a:sym typeface="+mn-ea"/>
              </a:rPr>
              <a:t>24h</a:t>
            </a:r>
            <a:r>
              <a:rPr lang="zh-CN" altLang="en-US" sz="2000" dirty="0">
                <a:sym typeface="+mn-ea"/>
              </a:rPr>
              <a:t>左右。</a:t>
            </a:r>
            <a:endParaRPr lang="zh-CN" altLang="en-US" sz="2000" dirty="0">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77645"/>
            <a:ext cx="10870565" cy="44958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受精</a:t>
            </a: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643380" y="2064385"/>
            <a:ext cx="2447290" cy="3108325"/>
          </a:xfrm>
          <a:prstGeom prst="rect">
            <a:avLst/>
          </a:prstGeom>
          <a:noFill/>
        </p:spPr>
        <p:txBody>
          <a:bodyPr wrap="square" rtlCol="0" anchor="ctr" anchorCtr="0">
            <a:noAutofit/>
          </a:bodyPr>
          <a:p>
            <a:pPr indent="0" algn="l">
              <a:lnSpc>
                <a:spcPct val="90000"/>
              </a:lnSpc>
              <a:buFont typeface="Arial" panose="020B0604020202020204" pitchFamily="34" charset="0"/>
              <a:buNone/>
            </a:pPr>
            <a:endParaRPr lang="zh-CN" altLang="en-US" sz="2000" dirty="0">
              <a:sym typeface="+mn-ea"/>
            </a:endParaRPr>
          </a:p>
          <a:p>
            <a:pPr indent="0" algn="l">
              <a:lnSpc>
                <a:spcPct val="90000"/>
              </a:lnSpc>
              <a:buFont typeface="Arial" panose="020B0604020202020204" pitchFamily="34" charset="0"/>
              <a:buNone/>
            </a:pPr>
            <a:endParaRPr lang="zh-CN" altLang="en-US" sz="2000" dirty="0">
              <a:sym typeface="+mn-ea"/>
            </a:endParaRPr>
          </a:p>
          <a:p>
            <a:pPr indent="0" algn="l">
              <a:lnSpc>
                <a:spcPct val="90000"/>
              </a:lnSpc>
              <a:buFont typeface="Arial" panose="020B0604020202020204" pitchFamily="34" charset="0"/>
              <a:buNone/>
            </a:pPr>
            <a:endParaRPr lang="zh-CN" altLang="en-US" sz="2000" dirty="0">
              <a:sym typeface="+mn-ea"/>
            </a:endParaRPr>
          </a:p>
          <a:p>
            <a:pPr indent="0" algn="l">
              <a:lnSpc>
                <a:spcPct val="90000"/>
              </a:lnSpc>
              <a:buFont typeface="Arial" panose="020B0604020202020204" pitchFamily="34" charset="0"/>
              <a:buNone/>
            </a:pPr>
            <a:r>
              <a:rPr lang="zh-CN" altLang="en-US" sz="2000" dirty="0">
                <a:sym typeface="+mn-ea"/>
              </a:rPr>
              <a:t>精子与卵子结合形成受精卵的过程称为受精。</a:t>
            </a:r>
            <a:endParaRPr lang="zh-CN" altLang="en-US" sz="2000" dirty="0">
              <a:sym typeface="+mn-ea"/>
            </a:endParaRPr>
          </a:p>
          <a:p>
            <a:pPr indent="0" algn="l">
              <a:lnSpc>
                <a:spcPct val="90000"/>
              </a:lnSpc>
              <a:buFont typeface="Arial" panose="020B0604020202020204" pitchFamily="34" charset="0"/>
              <a:buNone/>
            </a:pPr>
            <a:endParaRPr lang="zh-CN" altLang="en-US" sz="2000" dirty="0">
              <a:latin typeface="Arial" panose="020B0604020202020204" pitchFamily="34" charset="0"/>
              <a:sym typeface="+mn-ea"/>
            </a:endParaRPr>
          </a:p>
          <a:p>
            <a:pPr indent="0" algn="l">
              <a:lnSpc>
                <a:spcPct val="90000"/>
              </a:lnSpc>
              <a:buFont typeface="Arial" panose="020B0604020202020204" pitchFamily="34" charset="0"/>
              <a:buNone/>
            </a:pPr>
            <a:endParaRPr lang="zh-CN" altLang="en-US" sz="2000" dirty="0">
              <a:latin typeface="Arial" panose="020B0604020202020204" pitchFamily="34" charset="0"/>
              <a:sym typeface="+mn-ea"/>
            </a:endParaRPr>
          </a:p>
          <a:p>
            <a:pPr indent="0" algn="l">
              <a:lnSpc>
                <a:spcPct val="90000"/>
              </a:lnSpc>
              <a:buFont typeface="Arial" panose="020B0604020202020204" pitchFamily="34" charset="0"/>
              <a:buNone/>
            </a:pPr>
            <a:endParaRPr lang="zh-CN" altLang="en-US" sz="2000" dirty="0">
              <a:latin typeface="Arial" panose="020B0604020202020204" pitchFamily="34" charset="0"/>
              <a:sym typeface="+mn-ea"/>
            </a:endParaRPr>
          </a:p>
        </p:txBody>
      </p:sp>
      <p:pic>
        <p:nvPicPr>
          <p:cNvPr id="28676" name="图片 28675" descr="图13—2"/>
          <p:cNvPicPr>
            <a:picLocks noChangeAspect="1"/>
          </p:cNvPicPr>
          <p:nvPr/>
        </p:nvPicPr>
        <p:blipFill>
          <a:blip r:embed="rId3"/>
          <a:stretch>
            <a:fillRect/>
          </a:stretch>
        </p:blipFill>
        <p:spPr>
          <a:xfrm>
            <a:off x="5203825" y="2064068"/>
            <a:ext cx="5184775" cy="31718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77645"/>
            <a:ext cx="10870565" cy="44958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9164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受精</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643380" y="2064385"/>
            <a:ext cx="8672195" cy="3108325"/>
          </a:xfrm>
          <a:prstGeom prst="rect">
            <a:avLst/>
          </a:prstGeom>
          <a:noFill/>
        </p:spPr>
        <p:txBody>
          <a:bodyPr wrap="square" rtlCol="0" anchor="ctr" anchorCtr="0">
            <a:noAutofit/>
          </a:bodyPr>
          <a:p>
            <a:pPr indent="0" algn="l">
              <a:lnSpc>
                <a:spcPct val="90000"/>
              </a:lnSpc>
              <a:buFont typeface="Arial" panose="020B0604020202020204" pitchFamily="34" charset="0"/>
              <a:buNone/>
            </a:pPr>
            <a:endParaRPr lang="zh-CN" altLang="en-US" sz="2000" dirty="0">
              <a:sym typeface="+mn-ea"/>
            </a:endParaRPr>
          </a:p>
          <a:p>
            <a:pPr indent="0" algn="l">
              <a:lnSpc>
                <a:spcPct val="90000"/>
              </a:lnSpc>
              <a:buFont typeface="Arial" panose="020B0604020202020204" pitchFamily="34" charset="0"/>
              <a:buNone/>
            </a:pPr>
            <a:r>
              <a:rPr lang="zh-CN" altLang="en-US" sz="2000" dirty="0">
                <a:sym typeface="+mn-ea"/>
              </a:rPr>
              <a:t>受精一般发生在排卵后的</a:t>
            </a:r>
            <a:r>
              <a:rPr lang="en-US" altLang="zh-CN" sz="2000">
                <a:sym typeface="+mn-ea"/>
              </a:rPr>
              <a:t>24h</a:t>
            </a:r>
            <a:r>
              <a:rPr lang="zh-CN" altLang="en-US" sz="2000" dirty="0">
                <a:sym typeface="+mn-ea"/>
              </a:rPr>
              <a:t>之内，受精的部位在输卵管壶腹部。</a:t>
            </a:r>
            <a:endParaRPr lang="zh-CN" altLang="en-US" sz="2000" dirty="0">
              <a:sym typeface="+mn-ea"/>
            </a:endParaRPr>
          </a:p>
          <a:p>
            <a:pPr indent="0" algn="l">
              <a:lnSpc>
                <a:spcPct val="90000"/>
              </a:lnSpc>
              <a:buFont typeface="Arial" panose="020B0604020202020204" pitchFamily="34" charset="0"/>
              <a:buNone/>
            </a:pPr>
            <a:endParaRPr lang="zh-CN" altLang="en-US" sz="2000" dirty="0">
              <a:latin typeface="Arial" panose="020B0604020202020204" pitchFamily="34" charset="0"/>
              <a:sym typeface="+mn-ea"/>
            </a:endParaRPr>
          </a:p>
          <a:p>
            <a:pPr indent="0" algn="l">
              <a:lnSpc>
                <a:spcPct val="90000"/>
              </a:lnSpc>
              <a:buFont typeface="Arial" panose="020B0604020202020204" pitchFamily="34" charset="0"/>
              <a:buNone/>
            </a:pPr>
            <a:r>
              <a:rPr lang="zh-CN" altLang="en-US" sz="2000" dirty="0">
                <a:sym typeface="+mn-ea"/>
              </a:rPr>
              <a:t>当精子与卵子相遇时，精子释放顶体酶溶解放射冠和透明带，精子头部细胞膜与卵细胞膜接触、融合，精子的细胞质和细胞核则进入卵内。卵子迅速完成第二次成熟分裂。此时精子和卵子的细胞核分别称为雄性原核和雌性原核，两个原核互相靠拢，核膜消失，染色体混合，形成二倍体的受精卵。同时，精子穿入后，卵子细胞膜、透明带结构也发生变化，阻止其它精子进入，防止多精受精。</a:t>
            </a:r>
            <a:endParaRPr lang="zh-CN" altLang="en-US" sz="2000" kern="1200" dirty="0">
              <a:solidFill>
                <a:schemeClr val="tx1"/>
              </a:solidFill>
              <a:latin typeface="+mn-lt"/>
              <a:ea typeface="+mn-ea"/>
              <a:cs typeface="+mn-cs"/>
            </a:endParaRPr>
          </a:p>
          <a:p>
            <a:pPr indent="0" algn="l">
              <a:lnSpc>
                <a:spcPct val="90000"/>
              </a:lnSpc>
              <a:buFont typeface="Arial" panose="020B0604020202020204" pitchFamily="34" charset="0"/>
              <a:buNone/>
            </a:pPr>
            <a:endParaRPr lang="zh-CN" altLang="en-US" sz="2000" dirty="0">
              <a:latin typeface="Arial" panose="020B0604020202020204" pitchFamily="34" charset="0"/>
              <a:sym typeface="+mn-ea"/>
            </a:endParaRPr>
          </a:p>
        </p:txBody>
      </p:sp>
      <p:sp>
        <p:nvSpPr>
          <p:cNvPr id="2" name="文本框 1"/>
          <p:cNvSpPr txBox="1"/>
          <p:nvPr/>
        </p:nvSpPr>
        <p:spPr>
          <a:xfrm>
            <a:off x="545465" y="854710"/>
            <a:ext cx="6096000" cy="368300"/>
          </a:xfrm>
          <a:prstGeom prst="rect">
            <a:avLst/>
          </a:prstGeom>
          <a:noFill/>
        </p:spPr>
        <p:txBody>
          <a:bodyPr wrap="square" rtlCol="0" anchor="t">
            <a:spAutoFit/>
          </a:bodyPr>
          <a:p>
            <a:r>
              <a:rPr lang="zh-CN" altLang="en-US" dirty="0">
                <a:sym typeface="+mn-ea"/>
              </a:rPr>
              <a:t>（一）受精的过程</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77645"/>
            <a:ext cx="10870565" cy="44958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9164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受精</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643380" y="2064385"/>
            <a:ext cx="8672195" cy="3108325"/>
          </a:xfrm>
          <a:prstGeom prst="rect">
            <a:avLst/>
          </a:prstGeom>
          <a:noFill/>
        </p:spPr>
        <p:txBody>
          <a:bodyPr wrap="square" rtlCol="0" anchor="ctr" anchorCtr="0">
            <a:noAutofit/>
          </a:bodyPr>
          <a:p>
            <a:pPr indent="0" algn="l">
              <a:lnSpc>
                <a:spcPct val="90000"/>
              </a:lnSpc>
              <a:buFont typeface="Arial" panose="020B0604020202020204" pitchFamily="34" charset="0"/>
              <a:buNone/>
            </a:pPr>
            <a:endParaRPr lang="zh-CN" altLang="en-US" sz="2000" dirty="0">
              <a:sym typeface="+mn-ea"/>
            </a:endParaRPr>
          </a:p>
          <a:p>
            <a:pPr indent="0" algn="l">
              <a:buFont typeface="Arial" panose="020B0604020202020204" pitchFamily="34" charset="0"/>
              <a:buNone/>
            </a:pPr>
            <a:r>
              <a:rPr lang="en-US" altLang="zh-CN" sz="2000">
                <a:sym typeface="+mn-ea"/>
              </a:rPr>
              <a:t>1</a:t>
            </a:r>
            <a:r>
              <a:rPr lang="zh-CN" altLang="en-US" sz="2000" dirty="0">
                <a:sym typeface="+mn-ea"/>
              </a:rPr>
              <a:t>．卵子必须处于第二次成熟分裂的中期，精子成熟并已获能。</a:t>
            </a:r>
            <a:endParaRPr lang="zh-CN" altLang="en-US" sz="2000" kern="1200" dirty="0">
              <a:solidFill>
                <a:schemeClr val="tx1"/>
              </a:solidFill>
              <a:latin typeface="+mn-lt"/>
              <a:ea typeface="+mn-ea"/>
              <a:cs typeface="+mn-cs"/>
            </a:endParaRPr>
          </a:p>
          <a:p>
            <a:pPr indent="0" algn="l">
              <a:buFont typeface="Arial" panose="020B0604020202020204" pitchFamily="34" charset="0"/>
              <a:buNone/>
            </a:pPr>
            <a:r>
              <a:rPr lang="en-US" altLang="zh-CN" sz="2000">
                <a:sym typeface="+mn-ea"/>
              </a:rPr>
              <a:t>2</a:t>
            </a:r>
            <a:r>
              <a:rPr lang="zh-CN" altLang="en-US" sz="2000" dirty="0">
                <a:sym typeface="+mn-ea"/>
              </a:rPr>
              <a:t>．精子数量足够且发育正常，正常成年男性每次射精量为</a:t>
            </a:r>
            <a:r>
              <a:rPr lang="en-US" altLang="zh-CN" sz="2000">
                <a:sym typeface="+mn-ea"/>
              </a:rPr>
              <a:t>2 ~5m1</a:t>
            </a:r>
            <a:r>
              <a:rPr lang="zh-CN" altLang="en-US" sz="2000" dirty="0">
                <a:sym typeface="+mn-ea"/>
              </a:rPr>
              <a:t>，每毫升精液中含精子约</a:t>
            </a:r>
            <a:r>
              <a:rPr lang="en-US" altLang="zh-CN" sz="2000">
                <a:sym typeface="+mn-ea"/>
              </a:rPr>
              <a:t>1</a:t>
            </a:r>
            <a:r>
              <a:rPr lang="zh-CN" altLang="en-US" sz="2000" dirty="0">
                <a:sym typeface="+mn-ea"/>
              </a:rPr>
              <a:t>亿个。精子少于</a:t>
            </a:r>
            <a:r>
              <a:rPr lang="en-US" altLang="zh-CN" sz="2000">
                <a:sym typeface="+mn-ea"/>
              </a:rPr>
              <a:t>400</a:t>
            </a:r>
            <a:r>
              <a:rPr lang="zh-CN" altLang="en-US" sz="2000" dirty="0">
                <a:sym typeface="+mn-ea"/>
              </a:rPr>
              <a:t>万个／</a:t>
            </a:r>
            <a:r>
              <a:rPr lang="en-US" altLang="zh-CN" sz="2000">
                <a:sym typeface="+mn-ea"/>
              </a:rPr>
              <a:t>ml</a:t>
            </a:r>
            <a:r>
              <a:rPr lang="zh-CN" altLang="en-US" sz="2000" dirty="0">
                <a:sym typeface="+mn-ea"/>
              </a:rPr>
              <a:t>或精子发育异常、活动能力弱均可导致男性不育。</a:t>
            </a:r>
            <a:endParaRPr lang="zh-CN" altLang="en-US" sz="2000" kern="1200" dirty="0">
              <a:solidFill>
                <a:schemeClr val="tx1"/>
              </a:solidFill>
              <a:latin typeface="+mn-lt"/>
              <a:ea typeface="+mn-ea"/>
              <a:cs typeface="+mn-cs"/>
            </a:endParaRPr>
          </a:p>
          <a:p>
            <a:pPr indent="0" algn="l">
              <a:buFont typeface="Arial" panose="020B0604020202020204" pitchFamily="34" charset="0"/>
              <a:buNone/>
            </a:pPr>
            <a:r>
              <a:rPr lang="en-US" altLang="zh-CN" sz="2000">
                <a:sym typeface="+mn-ea"/>
              </a:rPr>
              <a:t>3</a:t>
            </a:r>
            <a:r>
              <a:rPr lang="zh-CN" altLang="en-US" sz="2000" dirty="0">
                <a:sym typeface="+mn-ea"/>
              </a:rPr>
              <a:t>．生殖细胞在限定时间内相遇，受精一般发生在排卵</a:t>
            </a:r>
            <a:r>
              <a:rPr lang="en-US" altLang="zh-CN" sz="2000">
                <a:sym typeface="+mn-ea"/>
              </a:rPr>
              <a:t>24h</a:t>
            </a:r>
            <a:r>
              <a:rPr lang="zh-CN" altLang="en-US" sz="2000" dirty="0">
                <a:sym typeface="+mn-ea"/>
              </a:rPr>
              <a:t>之内，其余时间即使相遇也难受精。</a:t>
            </a:r>
            <a:endParaRPr lang="zh-CN" altLang="en-US" sz="2000" kern="1200" dirty="0">
              <a:solidFill>
                <a:schemeClr val="tx1"/>
              </a:solidFill>
              <a:latin typeface="+mn-lt"/>
              <a:ea typeface="+mn-ea"/>
              <a:cs typeface="+mn-cs"/>
            </a:endParaRPr>
          </a:p>
          <a:p>
            <a:pPr indent="0" algn="l">
              <a:buFont typeface="Arial" panose="020B0604020202020204" pitchFamily="34" charset="0"/>
              <a:buNone/>
            </a:pPr>
            <a:r>
              <a:rPr lang="en-US" altLang="zh-CN" sz="2000">
                <a:sym typeface="+mn-ea"/>
              </a:rPr>
              <a:t>4</a:t>
            </a:r>
            <a:r>
              <a:rPr lang="zh-CN" altLang="en-US" sz="2000" dirty="0">
                <a:sym typeface="+mn-ea"/>
              </a:rPr>
              <a:t>．男女生殖管道必须通畅。</a:t>
            </a:r>
            <a:endParaRPr lang="zh-CN" altLang="en-US" sz="2000" dirty="0">
              <a:latin typeface="Arial" panose="020B0604020202020204" pitchFamily="34" charset="0"/>
              <a:sym typeface="+mn-ea"/>
            </a:endParaRPr>
          </a:p>
        </p:txBody>
      </p:sp>
      <p:sp>
        <p:nvSpPr>
          <p:cNvPr id="2" name="文本框 1"/>
          <p:cNvSpPr txBox="1"/>
          <p:nvPr/>
        </p:nvSpPr>
        <p:spPr>
          <a:xfrm>
            <a:off x="545465" y="854710"/>
            <a:ext cx="6096000" cy="368300"/>
          </a:xfrm>
          <a:prstGeom prst="rect">
            <a:avLst/>
          </a:prstGeom>
          <a:noFill/>
        </p:spPr>
        <p:txBody>
          <a:bodyPr wrap="square" rtlCol="0" anchor="t">
            <a:spAutoFit/>
          </a:bodyPr>
          <a:p>
            <a:r>
              <a:rPr lang="zh-CN" altLang="en-US" dirty="0">
                <a:sym typeface="+mn-ea"/>
              </a:rPr>
              <a:t>（二）受精的条件</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77645"/>
            <a:ext cx="10870565" cy="44958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9164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受精</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643380" y="2064385"/>
            <a:ext cx="8672195" cy="3108325"/>
          </a:xfrm>
          <a:prstGeom prst="rect">
            <a:avLst/>
          </a:prstGeom>
          <a:noFill/>
        </p:spPr>
        <p:txBody>
          <a:bodyPr wrap="square" rtlCol="0" anchor="ctr" anchorCtr="0">
            <a:noAutofit/>
          </a:bodyPr>
          <a:p>
            <a:pPr indent="0" algn="l">
              <a:lnSpc>
                <a:spcPct val="90000"/>
              </a:lnSpc>
              <a:buFont typeface="Arial" panose="020B0604020202020204" pitchFamily="34" charset="0"/>
              <a:buNone/>
            </a:pPr>
            <a:endParaRPr lang="zh-CN" altLang="en-US" sz="2000" dirty="0">
              <a:sym typeface="+mn-ea"/>
            </a:endParaRPr>
          </a:p>
          <a:p>
            <a:pPr indent="0" algn="l">
              <a:lnSpc>
                <a:spcPct val="90000"/>
              </a:lnSpc>
              <a:buFont typeface="Arial" panose="020B0604020202020204" pitchFamily="34" charset="0"/>
              <a:buNone/>
            </a:pPr>
            <a:r>
              <a:rPr lang="en-US" altLang="zh-CN" sz="2000">
                <a:sym typeface="+mn-ea"/>
              </a:rPr>
              <a:t>1</a:t>
            </a:r>
            <a:r>
              <a:rPr lang="zh-CN" altLang="en-US" sz="2000" dirty="0">
                <a:sym typeface="+mn-ea"/>
              </a:rPr>
              <a:t>．受精标志着一个新生命的开始。</a:t>
            </a:r>
            <a:endParaRPr lang="zh-CN" altLang="en-US" sz="2000" kern="1200" dirty="0">
              <a:solidFill>
                <a:schemeClr val="tx1"/>
              </a:solidFill>
              <a:latin typeface="+mn-lt"/>
              <a:ea typeface="+mn-ea"/>
              <a:cs typeface="+mn-cs"/>
            </a:endParaRPr>
          </a:p>
          <a:p>
            <a:pPr indent="0" algn="l">
              <a:lnSpc>
                <a:spcPct val="90000"/>
              </a:lnSpc>
              <a:buFont typeface="Arial" panose="020B0604020202020204" pitchFamily="34" charset="0"/>
              <a:buNone/>
            </a:pPr>
            <a:r>
              <a:rPr lang="en-US" altLang="zh-CN" sz="2000">
                <a:sym typeface="+mn-ea"/>
              </a:rPr>
              <a:t>2</a:t>
            </a:r>
            <a:r>
              <a:rPr lang="zh-CN" altLang="en-US" sz="2000" dirty="0">
                <a:sym typeface="+mn-ea"/>
              </a:rPr>
              <a:t>．受精决定性别  含有</a:t>
            </a:r>
            <a:r>
              <a:rPr lang="en-US" altLang="zh-CN" sz="2000">
                <a:sym typeface="+mn-ea"/>
              </a:rPr>
              <a:t>Y</a:t>
            </a:r>
            <a:r>
              <a:rPr lang="zh-CN" altLang="en-US" sz="2000" dirty="0">
                <a:sym typeface="+mn-ea"/>
              </a:rPr>
              <a:t>染色体的精子与卵子结合，受精卵发育为男性；含有</a:t>
            </a:r>
            <a:r>
              <a:rPr lang="en-US" altLang="zh-CN" sz="2000">
                <a:sym typeface="+mn-ea"/>
              </a:rPr>
              <a:t>X</a:t>
            </a:r>
            <a:r>
              <a:rPr lang="zh-CN" altLang="en-US" sz="2000" dirty="0">
                <a:sym typeface="+mn-ea"/>
              </a:rPr>
              <a:t>染色体的精子与卵子结合，受精卵发育为女性。</a:t>
            </a:r>
            <a:endParaRPr lang="zh-CN" altLang="en-US" sz="2000" kern="1200" dirty="0">
              <a:solidFill>
                <a:schemeClr val="tx1"/>
              </a:solidFill>
              <a:latin typeface="+mn-lt"/>
              <a:ea typeface="+mn-ea"/>
              <a:cs typeface="+mn-cs"/>
            </a:endParaRPr>
          </a:p>
          <a:p>
            <a:pPr indent="0" algn="l">
              <a:lnSpc>
                <a:spcPct val="90000"/>
              </a:lnSpc>
              <a:buFont typeface="Arial" panose="020B0604020202020204" pitchFamily="34" charset="0"/>
              <a:buNone/>
            </a:pPr>
            <a:r>
              <a:rPr lang="en-US" altLang="zh-CN" sz="2000">
                <a:sym typeface="+mn-ea"/>
              </a:rPr>
              <a:t>3</a:t>
            </a:r>
            <a:r>
              <a:rPr lang="zh-CN" altLang="en-US" sz="2000" dirty="0">
                <a:sym typeface="+mn-ea"/>
              </a:rPr>
              <a:t>．恢复细胞二倍体核型  精卵结合重新组成二倍体细胞，维持了物种的稳定。由于受精卵的染色体</a:t>
            </a:r>
            <a:r>
              <a:rPr lang="en-US" altLang="zh-CN" sz="2000">
                <a:sym typeface="+mn-ea"/>
              </a:rPr>
              <a:t>23</a:t>
            </a:r>
            <a:r>
              <a:rPr lang="zh-CN" altLang="en-US" sz="2000" dirty="0">
                <a:sym typeface="+mn-ea"/>
              </a:rPr>
              <a:t>条来自父亲，</a:t>
            </a:r>
            <a:r>
              <a:rPr lang="en-US" altLang="zh-CN" sz="2000">
                <a:sym typeface="+mn-ea"/>
              </a:rPr>
              <a:t>23</a:t>
            </a:r>
            <a:r>
              <a:rPr lang="zh-CN" altLang="en-US" sz="2000" dirty="0">
                <a:sym typeface="+mn-ea"/>
              </a:rPr>
              <a:t>条来自母亲，使新个体既有亲代的遗传性，又具有与双亲不完全相同的性状。</a:t>
            </a:r>
            <a:endParaRPr lang="zh-CN" altLang="en-US" sz="2000" dirty="0">
              <a:latin typeface="Arial" panose="020B0604020202020204" pitchFamily="34" charset="0"/>
              <a:sym typeface="+mn-ea"/>
            </a:endParaRPr>
          </a:p>
        </p:txBody>
      </p:sp>
      <p:sp>
        <p:nvSpPr>
          <p:cNvPr id="2" name="文本框 1"/>
          <p:cNvSpPr txBox="1"/>
          <p:nvPr/>
        </p:nvSpPr>
        <p:spPr>
          <a:xfrm>
            <a:off x="545465" y="854710"/>
            <a:ext cx="6096000" cy="368300"/>
          </a:xfrm>
          <a:prstGeom prst="rect">
            <a:avLst/>
          </a:prstGeom>
          <a:noFill/>
        </p:spPr>
        <p:txBody>
          <a:bodyPr wrap="square" rtlCol="0" anchor="t">
            <a:spAutoFit/>
          </a:bodyPr>
          <a:p>
            <a:r>
              <a:rPr lang="zh-CN" altLang="en-US" dirty="0">
                <a:sym typeface="+mn-ea"/>
              </a:rPr>
              <a:t>（三）受精的意义</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77645"/>
            <a:ext cx="10870565" cy="44958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9164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卵裂</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2287905" y="1645920"/>
            <a:ext cx="7562850" cy="1312545"/>
          </a:xfrm>
          <a:prstGeom prst="rect">
            <a:avLst/>
          </a:prstGeom>
          <a:noFill/>
        </p:spPr>
        <p:txBody>
          <a:bodyPr wrap="square" rtlCol="0" anchor="ctr" anchorCtr="0">
            <a:noAutofit/>
          </a:bodyPr>
          <a:p>
            <a:pPr indent="0" algn="l">
              <a:lnSpc>
                <a:spcPct val="90000"/>
              </a:lnSpc>
              <a:buFont typeface="Arial" panose="020B0604020202020204" pitchFamily="34" charset="0"/>
              <a:buNone/>
            </a:pPr>
            <a:endParaRPr lang="zh-CN" altLang="en-US" sz="2000" dirty="0">
              <a:sym typeface="+mn-ea"/>
            </a:endParaRPr>
          </a:p>
          <a:p>
            <a:pPr indent="0" algn="l">
              <a:lnSpc>
                <a:spcPct val="90000"/>
              </a:lnSpc>
              <a:buFont typeface="Arial" panose="020B0604020202020204" pitchFamily="34" charset="0"/>
              <a:buNone/>
            </a:pPr>
            <a:r>
              <a:rPr lang="zh-CN" altLang="en-US" sz="2000" dirty="0">
                <a:sym typeface="+mn-ea"/>
              </a:rPr>
              <a:t>受精卵早期的细胞分裂，称卵裂。卵裂产生的细胞，称卵裂球。随着卵裂球数目增加，细胞越来越小，在受精后第</a:t>
            </a:r>
            <a:r>
              <a:rPr lang="en-US" altLang="zh-CN" sz="2000">
                <a:sym typeface="+mn-ea"/>
              </a:rPr>
              <a:t>3</a:t>
            </a:r>
            <a:r>
              <a:rPr lang="zh-CN" altLang="en-US" sz="2000" dirty="0">
                <a:sym typeface="+mn-ea"/>
              </a:rPr>
              <a:t>日形成了</a:t>
            </a:r>
            <a:r>
              <a:rPr lang="en-US" altLang="zh-CN" sz="2000">
                <a:sym typeface="+mn-ea"/>
              </a:rPr>
              <a:t>12</a:t>
            </a:r>
            <a:r>
              <a:rPr lang="zh-CN" altLang="en-US" sz="2000" dirty="0">
                <a:sym typeface="+mn-ea"/>
              </a:rPr>
              <a:t>～</a:t>
            </a:r>
            <a:r>
              <a:rPr lang="en-US" altLang="zh-CN" sz="2000">
                <a:sym typeface="+mn-ea"/>
              </a:rPr>
              <a:t>16</a:t>
            </a:r>
            <a:r>
              <a:rPr lang="zh-CN" altLang="en-US" sz="2000" dirty="0">
                <a:sym typeface="+mn-ea"/>
              </a:rPr>
              <a:t>个卵裂球，聚集在一起，称桑椹胚。</a:t>
            </a:r>
            <a:endParaRPr lang="zh-CN" altLang="en-US" sz="2000" dirty="0">
              <a:latin typeface="Arial" panose="020B0604020202020204" pitchFamily="34" charset="0"/>
              <a:sym typeface="+mn-ea"/>
            </a:endParaRPr>
          </a:p>
        </p:txBody>
      </p:sp>
      <p:pic>
        <p:nvPicPr>
          <p:cNvPr id="32772" name="图片 32771" descr="图13—3"/>
          <p:cNvPicPr>
            <a:picLocks noChangeAspect="1"/>
          </p:cNvPicPr>
          <p:nvPr/>
        </p:nvPicPr>
        <p:blipFill>
          <a:blip r:embed="rId3"/>
          <a:stretch>
            <a:fillRect/>
          </a:stretch>
        </p:blipFill>
        <p:spPr>
          <a:xfrm>
            <a:off x="2572703" y="3240405"/>
            <a:ext cx="6840537" cy="22542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77645"/>
            <a:ext cx="10870565" cy="44958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9164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卵裂</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980565" y="2224405"/>
            <a:ext cx="3044825" cy="2855595"/>
          </a:xfrm>
          <a:prstGeom prst="rect">
            <a:avLst/>
          </a:prstGeom>
          <a:noFill/>
        </p:spPr>
        <p:txBody>
          <a:bodyPr wrap="square" rtlCol="0" anchor="ctr" anchorCtr="0">
            <a:noAutofit/>
          </a:bodyPr>
          <a:p>
            <a:pPr indent="0" algn="l">
              <a:lnSpc>
                <a:spcPct val="90000"/>
              </a:lnSpc>
              <a:buFont typeface="Arial" panose="020B0604020202020204" pitchFamily="34" charset="0"/>
              <a:buNone/>
            </a:pPr>
            <a:endParaRPr lang="zh-CN" altLang="en-US" sz="2000" dirty="0">
              <a:sym typeface="+mn-ea"/>
            </a:endParaRPr>
          </a:p>
          <a:p>
            <a:pPr indent="0" algn="l">
              <a:lnSpc>
                <a:spcPct val="90000"/>
              </a:lnSpc>
              <a:buFont typeface="Arial" panose="020B0604020202020204" pitchFamily="34" charset="0"/>
              <a:buNone/>
            </a:pPr>
            <a:r>
              <a:rPr lang="zh-CN" altLang="en-US" sz="2000" dirty="0">
                <a:sym typeface="+mn-ea"/>
              </a:rPr>
              <a:t>在卵裂的同时，逐渐向子宫方向移动，到桑椹胚时，已经进入子宫腔。桑椹胚细胞继续分裂，约在受精后第</a:t>
            </a:r>
            <a:r>
              <a:rPr lang="en-US" altLang="zh-CN" sz="2000">
                <a:sym typeface="+mn-ea"/>
              </a:rPr>
              <a:t>4</a:t>
            </a:r>
            <a:r>
              <a:rPr lang="zh-CN" altLang="en-US" sz="2000" dirty="0">
                <a:sym typeface="+mn-ea"/>
              </a:rPr>
              <a:t>天，桑椹胚细胞间出现一些含液体的小腔隙，许多腔隙汇合，形成一个囊泡状的结构，称胚泡。</a:t>
            </a:r>
            <a:endParaRPr lang="zh-CN" altLang="en-US" sz="2000" dirty="0">
              <a:latin typeface="Arial" panose="020B0604020202020204" pitchFamily="34" charset="0"/>
              <a:sym typeface="+mn-ea"/>
            </a:endParaRPr>
          </a:p>
        </p:txBody>
      </p:sp>
      <p:pic>
        <p:nvPicPr>
          <p:cNvPr id="33796" name="图片 33795" descr="图13—4"/>
          <p:cNvPicPr>
            <a:picLocks noChangeAspect="1"/>
          </p:cNvPicPr>
          <p:nvPr/>
        </p:nvPicPr>
        <p:blipFill>
          <a:blip r:embed="rId3"/>
          <a:stretch>
            <a:fillRect/>
          </a:stretch>
        </p:blipFill>
        <p:spPr>
          <a:xfrm>
            <a:off x="6583998" y="2224088"/>
            <a:ext cx="3816350" cy="31527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77645"/>
            <a:ext cx="10870565" cy="44958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9164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卵裂</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980565" y="2224405"/>
            <a:ext cx="3063875" cy="3152775"/>
          </a:xfrm>
          <a:prstGeom prst="rect">
            <a:avLst/>
          </a:prstGeom>
          <a:noFill/>
        </p:spPr>
        <p:txBody>
          <a:bodyPr wrap="square" rtlCol="0" anchor="ctr" anchorCtr="0">
            <a:noAutofit/>
          </a:bodyPr>
          <a:p>
            <a:pPr indent="0" algn="l">
              <a:lnSpc>
                <a:spcPct val="90000"/>
              </a:lnSpc>
              <a:buFont typeface="Arial" panose="020B0604020202020204" pitchFamily="34" charset="0"/>
              <a:buNone/>
            </a:pPr>
            <a:endParaRPr lang="zh-CN" altLang="en-US" sz="2000" dirty="0">
              <a:sym typeface="+mn-ea"/>
            </a:endParaRPr>
          </a:p>
          <a:p>
            <a:pPr indent="0" algn="l">
              <a:lnSpc>
                <a:spcPct val="90000"/>
              </a:lnSpc>
              <a:buFont typeface="Arial" panose="020B0604020202020204" pitchFamily="34" charset="0"/>
              <a:buNone/>
            </a:pPr>
            <a:r>
              <a:rPr lang="zh-CN" altLang="en-US" sz="2000" dirty="0">
                <a:sym typeface="+mn-ea"/>
              </a:rPr>
              <a:t>胚泡中间的空腔，称胚泡腔，内有胚泡液。胚泡壁由单层扁平细胞构成，可吸收营养，称滋养层。胚泡腔一侧有一团细胞附着，称内细胞群。与内细胞群相邻接的滋养层，称极端滋养层。胚泡形成后，透明带变薄并消失，胚泡得以与子宫内膜接触，开始植入。 </a:t>
            </a:r>
            <a:endParaRPr lang="zh-CN" altLang="en-US" sz="2000" kern="1200" dirty="0">
              <a:solidFill>
                <a:schemeClr val="tx1"/>
              </a:solidFill>
              <a:latin typeface="+mn-lt"/>
              <a:ea typeface="+mn-ea"/>
              <a:cs typeface="+mn-cs"/>
            </a:endParaRPr>
          </a:p>
          <a:p>
            <a:pPr indent="0" algn="l">
              <a:lnSpc>
                <a:spcPct val="90000"/>
              </a:lnSpc>
              <a:buFont typeface="Arial" panose="020B0604020202020204" pitchFamily="34" charset="0"/>
              <a:buNone/>
            </a:pPr>
            <a:endParaRPr lang="zh-CN" altLang="en-US" sz="2000" dirty="0">
              <a:latin typeface="Arial" panose="020B0604020202020204" pitchFamily="34" charset="0"/>
              <a:sym typeface="+mn-ea"/>
            </a:endParaRPr>
          </a:p>
        </p:txBody>
      </p:sp>
      <p:pic>
        <p:nvPicPr>
          <p:cNvPr id="34820" name="图片 34819" descr="图13—5"/>
          <p:cNvPicPr>
            <a:picLocks noChangeAspect="1"/>
          </p:cNvPicPr>
          <p:nvPr/>
        </p:nvPicPr>
        <p:blipFill>
          <a:blip r:embed="rId3"/>
          <a:stretch>
            <a:fillRect/>
          </a:stretch>
        </p:blipFill>
        <p:spPr>
          <a:xfrm>
            <a:off x="5201285" y="2146618"/>
            <a:ext cx="5832475" cy="2957512"/>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植入与蜕膜</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4" name="组合 3"/>
          <p:cNvGrpSpPr/>
          <p:nvPr/>
        </p:nvGrpSpPr>
        <p:grpSpPr>
          <a:xfrm>
            <a:off x="3968022" y="500112"/>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7" name="矩形 46"/>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8" name="组合 47"/>
          <p:cNvGrpSpPr/>
          <p:nvPr/>
        </p:nvGrpSpPr>
        <p:grpSpPr>
          <a:xfrm>
            <a:off x="7890875" y="500112"/>
            <a:ext cx="3698922" cy="540000"/>
            <a:chOff x="1397186" y="3857714"/>
            <a:chExt cx="4225649" cy="549605"/>
          </a:xfrm>
        </p:grpSpPr>
        <p:sp>
          <p:nvSpPr>
            <p:cNvPr id="49"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单元一</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50" name="矩形 49"/>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细胞的基本结构</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1" name="组合 50"/>
          <p:cNvGrpSpPr/>
          <p:nvPr/>
        </p:nvGrpSpPr>
        <p:grpSpPr>
          <a:xfrm>
            <a:off x="3968022" y="1390637"/>
            <a:ext cx="3498580" cy="540000"/>
            <a:chOff x="1397186" y="3857714"/>
            <a:chExt cx="4225649" cy="549605"/>
          </a:xfrm>
        </p:grpSpPr>
        <p:sp>
          <p:nvSpPr>
            <p:cNvPr id="52"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单元二</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53" name="矩形 52"/>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基本组织</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6" name="组合 55"/>
          <p:cNvGrpSpPr/>
          <p:nvPr/>
        </p:nvGrpSpPr>
        <p:grpSpPr>
          <a:xfrm>
            <a:off x="7890875" y="1390637"/>
            <a:ext cx="3698922" cy="540000"/>
            <a:chOff x="1397186" y="3857714"/>
            <a:chExt cx="4055189" cy="549605"/>
          </a:xfrm>
        </p:grpSpPr>
        <p:sp>
          <p:nvSpPr>
            <p:cNvPr id="5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单元三</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58" name="矩形 5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皮肤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9" name="组合 58"/>
          <p:cNvGrpSpPr/>
          <p:nvPr/>
        </p:nvGrpSpPr>
        <p:grpSpPr>
          <a:xfrm>
            <a:off x="3928017" y="2252828"/>
            <a:ext cx="3498580" cy="540000"/>
            <a:chOff x="1397186" y="3857714"/>
            <a:chExt cx="4055189" cy="549605"/>
          </a:xfrm>
        </p:grpSpPr>
        <p:sp>
          <p:nvSpPr>
            <p:cNvPr id="60"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单元四</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61" name="矩形 60"/>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运动系统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62" name="组合 61"/>
          <p:cNvGrpSpPr/>
          <p:nvPr/>
        </p:nvGrpSpPr>
        <p:grpSpPr>
          <a:xfrm>
            <a:off x="7890875" y="2252828"/>
            <a:ext cx="3698922" cy="540000"/>
            <a:chOff x="1397186" y="3857714"/>
            <a:chExt cx="4225649" cy="549605"/>
          </a:xfrm>
        </p:grpSpPr>
        <p:sp>
          <p:nvSpPr>
            <p:cNvPr id="63"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单元五</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64" name="矩形 63"/>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消化系统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65" name="组合 64"/>
          <p:cNvGrpSpPr/>
          <p:nvPr/>
        </p:nvGrpSpPr>
        <p:grpSpPr>
          <a:xfrm>
            <a:off x="3927382" y="3115552"/>
            <a:ext cx="3498580" cy="540000"/>
            <a:chOff x="1397186" y="3857714"/>
            <a:chExt cx="4225649" cy="549605"/>
          </a:xfrm>
        </p:grpSpPr>
        <p:sp>
          <p:nvSpPr>
            <p:cNvPr id="66"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单元六</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67" name="矩形 66"/>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呼吸系统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68" name="组合 67"/>
          <p:cNvGrpSpPr/>
          <p:nvPr/>
        </p:nvGrpSpPr>
        <p:grpSpPr>
          <a:xfrm>
            <a:off x="7890875" y="3105137"/>
            <a:ext cx="3698922" cy="540000"/>
            <a:chOff x="1397186" y="3857714"/>
            <a:chExt cx="4055189" cy="549605"/>
          </a:xfrm>
        </p:grpSpPr>
        <p:sp>
          <p:nvSpPr>
            <p:cNvPr id="69"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单元七</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70" name="矩形 6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泌尿系统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1" name="组合 70"/>
          <p:cNvGrpSpPr/>
          <p:nvPr/>
        </p:nvGrpSpPr>
        <p:grpSpPr>
          <a:xfrm>
            <a:off x="3912600" y="4005567"/>
            <a:ext cx="3698922" cy="540000"/>
            <a:chOff x="1397186" y="3857714"/>
            <a:chExt cx="4055189" cy="549605"/>
          </a:xfrm>
        </p:grpSpPr>
        <p:sp>
          <p:nvSpPr>
            <p:cNvPr id="72"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单元八</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73" name="矩形 7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生殖系统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4" name="组合 73"/>
          <p:cNvGrpSpPr/>
          <p:nvPr/>
        </p:nvGrpSpPr>
        <p:grpSpPr>
          <a:xfrm>
            <a:off x="7890875" y="4005428"/>
            <a:ext cx="3698922" cy="540000"/>
            <a:chOff x="1397186" y="3857714"/>
            <a:chExt cx="4225649" cy="549605"/>
          </a:xfrm>
        </p:grpSpPr>
        <p:sp>
          <p:nvSpPr>
            <p:cNvPr id="7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单元九</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76" name="矩形 7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脉管系统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7" name="组合 76"/>
          <p:cNvGrpSpPr/>
          <p:nvPr/>
        </p:nvGrpSpPr>
        <p:grpSpPr>
          <a:xfrm>
            <a:off x="3914505" y="4840453"/>
            <a:ext cx="3698922" cy="540000"/>
            <a:chOff x="1397186" y="3857714"/>
            <a:chExt cx="4225649" cy="549605"/>
          </a:xfrm>
        </p:grpSpPr>
        <p:sp>
          <p:nvSpPr>
            <p:cNvPr id="78"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79" name="矩形 78"/>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感觉器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80" name="组合 79"/>
          <p:cNvGrpSpPr/>
          <p:nvPr/>
        </p:nvGrpSpPr>
        <p:grpSpPr>
          <a:xfrm>
            <a:off x="7890875" y="4819637"/>
            <a:ext cx="3698922" cy="540000"/>
            <a:chOff x="1397186" y="3857714"/>
            <a:chExt cx="4055189" cy="549605"/>
          </a:xfrm>
        </p:grpSpPr>
        <p:sp>
          <p:nvSpPr>
            <p:cNvPr id="8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单元十一</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82" name="矩形 81"/>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神经系统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83" name="组合 82"/>
          <p:cNvGrpSpPr/>
          <p:nvPr/>
        </p:nvGrpSpPr>
        <p:grpSpPr>
          <a:xfrm>
            <a:off x="3912600" y="5730862"/>
            <a:ext cx="3698922" cy="540000"/>
            <a:chOff x="1397186" y="3857714"/>
            <a:chExt cx="4055189" cy="549605"/>
          </a:xfrm>
        </p:grpSpPr>
        <p:sp>
          <p:nvSpPr>
            <p:cNvPr id="8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单元十二</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85" name="矩形 8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内分泌系统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86" name="组合 85"/>
          <p:cNvGrpSpPr/>
          <p:nvPr/>
        </p:nvGrpSpPr>
        <p:grpSpPr>
          <a:xfrm>
            <a:off x="7890875" y="5709768"/>
            <a:ext cx="3698922" cy="540000"/>
            <a:chOff x="1397186" y="3857714"/>
            <a:chExt cx="4225649" cy="549605"/>
          </a:xfrm>
        </p:grpSpPr>
        <p:sp>
          <p:nvSpPr>
            <p:cNvPr id="87"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单元十三</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88" name="矩形 87"/>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人体胚胎学概要</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500"/>
                                        <p:tgtEl>
                                          <p:spTgt spid="48"/>
                                        </p:tgtEl>
                                        <p:attrNameLst>
                                          <p:attrName>ppt_x</p:attrName>
                                        </p:attrNameLst>
                                      </p:cBhvr>
                                      <p:tavLst>
                                        <p:tav tm="0">
                                          <p:val>
                                            <p:strVal val="#ppt_x-#ppt_w*1.125000"/>
                                          </p:val>
                                        </p:tav>
                                        <p:tav tm="100000">
                                          <p:val>
                                            <p:strVal val="#ppt_x"/>
                                          </p:val>
                                        </p:tav>
                                      </p:tavLst>
                                    </p:anim>
                                    <p:animEffect transition="in" filter="wipe(right)">
                                      <p:cBhvr>
                                        <p:cTn id="17" dur="500"/>
                                        <p:tgtEl>
                                          <p:spTgt spid="4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p:tgtEl>
                                          <p:spTgt spid="51"/>
                                        </p:tgtEl>
                                        <p:attrNameLst>
                                          <p:attrName>ppt_x</p:attrName>
                                        </p:attrNameLst>
                                      </p:cBhvr>
                                      <p:tavLst>
                                        <p:tav tm="0">
                                          <p:val>
                                            <p:strVal val="#ppt_x-#ppt_w*1.125000"/>
                                          </p:val>
                                        </p:tav>
                                        <p:tav tm="100000">
                                          <p:val>
                                            <p:strVal val="#ppt_x"/>
                                          </p:val>
                                        </p:tav>
                                      </p:tavLst>
                                    </p:anim>
                                    <p:animEffect transition="in" filter="wipe(right)">
                                      <p:cBhvr>
                                        <p:cTn id="22" dur="500"/>
                                        <p:tgtEl>
                                          <p:spTgt spid="51"/>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additive="base">
                                        <p:cTn id="26" dur="500"/>
                                        <p:tgtEl>
                                          <p:spTgt spid="56"/>
                                        </p:tgtEl>
                                        <p:attrNameLst>
                                          <p:attrName>ppt_x</p:attrName>
                                        </p:attrNameLst>
                                      </p:cBhvr>
                                      <p:tavLst>
                                        <p:tav tm="0">
                                          <p:val>
                                            <p:strVal val="#ppt_x-#ppt_w*1.125000"/>
                                          </p:val>
                                        </p:tav>
                                        <p:tav tm="100000">
                                          <p:val>
                                            <p:strVal val="#ppt_x"/>
                                          </p:val>
                                        </p:tav>
                                      </p:tavLst>
                                    </p:anim>
                                    <p:animEffect transition="in" filter="wipe(right)">
                                      <p:cBhvr>
                                        <p:cTn id="27" dur="500"/>
                                        <p:tgtEl>
                                          <p:spTgt spid="5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additive="base">
                                        <p:cTn id="31" dur="500"/>
                                        <p:tgtEl>
                                          <p:spTgt spid="59"/>
                                        </p:tgtEl>
                                        <p:attrNameLst>
                                          <p:attrName>ppt_x</p:attrName>
                                        </p:attrNameLst>
                                      </p:cBhvr>
                                      <p:tavLst>
                                        <p:tav tm="0">
                                          <p:val>
                                            <p:strVal val="#ppt_x-#ppt_w*1.125000"/>
                                          </p:val>
                                        </p:tav>
                                        <p:tav tm="100000">
                                          <p:val>
                                            <p:strVal val="#ppt_x"/>
                                          </p:val>
                                        </p:tav>
                                      </p:tavLst>
                                    </p:anim>
                                    <p:animEffect transition="in" filter="wipe(right)">
                                      <p:cBhvr>
                                        <p:cTn id="32" dur="500"/>
                                        <p:tgtEl>
                                          <p:spTgt spid="5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500"/>
                                        <p:tgtEl>
                                          <p:spTgt spid="62"/>
                                        </p:tgtEl>
                                        <p:attrNameLst>
                                          <p:attrName>ppt_x</p:attrName>
                                        </p:attrNameLst>
                                      </p:cBhvr>
                                      <p:tavLst>
                                        <p:tav tm="0">
                                          <p:val>
                                            <p:strVal val="#ppt_x-#ppt_w*1.125000"/>
                                          </p:val>
                                        </p:tav>
                                        <p:tav tm="100000">
                                          <p:val>
                                            <p:strVal val="#ppt_x"/>
                                          </p:val>
                                        </p:tav>
                                      </p:tavLst>
                                    </p:anim>
                                    <p:animEffect transition="in" filter="wipe(right)">
                                      <p:cBhvr>
                                        <p:cTn id="37" dur="500"/>
                                        <p:tgtEl>
                                          <p:spTgt spid="62"/>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additive="base">
                                        <p:cTn id="41" dur="500"/>
                                        <p:tgtEl>
                                          <p:spTgt spid="65"/>
                                        </p:tgtEl>
                                        <p:attrNameLst>
                                          <p:attrName>ppt_x</p:attrName>
                                        </p:attrNameLst>
                                      </p:cBhvr>
                                      <p:tavLst>
                                        <p:tav tm="0">
                                          <p:val>
                                            <p:strVal val="#ppt_x-#ppt_w*1.125000"/>
                                          </p:val>
                                        </p:tav>
                                        <p:tav tm="100000">
                                          <p:val>
                                            <p:strVal val="#ppt_x"/>
                                          </p:val>
                                        </p:tav>
                                      </p:tavLst>
                                    </p:anim>
                                    <p:animEffect transition="in" filter="wipe(right)">
                                      <p:cBhvr>
                                        <p:cTn id="42" dur="500"/>
                                        <p:tgtEl>
                                          <p:spTgt spid="65"/>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68"/>
                                        </p:tgtEl>
                                        <p:attrNameLst>
                                          <p:attrName>style.visibility</p:attrName>
                                        </p:attrNameLst>
                                      </p:cBhvr>
                                      <p:to>
                                        <p:strVal val="visible"/>
                                      </p:to>
                                    </p:set>
                                    <p:anim calcmode="lin" valueType="num">
                                      <p:cBhvr additive="base">
                                        <p:cTn id="46" dur="500"/>
                                        <p:tgtEl>
                                          <p:spTgt spid="68"/>
                                        </p:tgtEl>
                                        <p:attrNameLst>
                                          <p:attrName>ppt_x</p:attrName>
                                        </p:attrNameLst>
                                      </p:cBhvr>
                                      <p:tavLst>
                                        <p:tav tm="0">
                                          <p:val>
                                            <p:strVal val="#ppt_x-#ppt_w*1.125000"/>
                                          </p:val>
                                        </p:tav>
                                        <p:tav tm="100000">
                                          <p:val>
                                            <p:strVal val="#ppt_x"/>
                                          </p:val>
                                        </p:tav>
                                      </p:tavLst>
                                    </p:anim>
                                    <p:animEffect transition="in" filter="wipe(right)">
                                      <p:cBhvr>
                                        <p:cTn id="47" dur="500"/>
                                        <p:tgtEl>
                                          <p:spTgt spid="68"/>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p:tgtEl>
                                          <p:spTgt spid="71"/>
                                        </p:tgtEl>
                                        <p:attrNameLst>
                                          <p:attrName>ppt_x</p:attrName>
                                        </p:attrNameLst>
                                      </p:cBhvr>
                                      <p:tavLst>
                                        <p:tav tm="0">
                                          <p:val>
                                            <p:strVal val="#ppt_x-#ppt_w*1.125000"/>
                                          </p:val>
                                        </p:tav>
                                        <p:tav tm="100000">
                                          <p:val>
                                            <p:strVal val="#ppt_x"/>
                                          </p:val>
                                        </p:tav>
                                      </p:tavLst>
                                    </p:anim>
                                    <p:animEffect transition="in" filter="wipe(right)">
                                      <p:cBhvr>
                                        <p:cTn id="52" dur="500"/>
                                        <p:tgtEl>
                                          <p:spTgt spid="71"/>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additive="base">
                                        <p:cTn id="56" dur="500"/>
                                        <p:tgtEl>
                                          <p:spTgt spid="74"/>
                                        </p:tgtEl>
                                        <p:attrNameLst>
                                          <p:attrName>ppt_x</p:attrName>
                                        </p:attrNameLst>
                                      </p:cBhvr>
                                      <p:tavLst>
                                        <p:tav tm="0">
                                          <p:val>
                                            <p:strVal val="#ppt_x-#ppt_w*1.125000"/>
                                          </p:val>
                                        </p:tav>
                                        <p:tav tm="100000">
                                          <p:val>
                                            <p:strVal val="#ppt_x"/>
                                          </p:val>
                                        </p:tav>
                                      </p:tavLst>
                                    </p:anim>
                                    <p:animEffect transition="in" filter="wipe(right)">
                                      <p:cBhvr>
                                        <p:cTn id="57" dur="500"/>
                                        <p:tgtEl>
                                          <p:spTgt spid="74"/>
                                        </p:tgtEl>
                                      </p:cBhvr>
                                    </p:animEffect>
                                  </p:childTnLst>
                                </p:cTn>
                              </p:par>
                            </p:childTnLst>
                          </p:cTn>
                        </p:par>
                        <p:par>
                          <p:cTn id="58" fill="hold">
                            <p:stCondLst>
                              <p:cond delay="7000"/>
                            </p:stCondLst>
                            <p:childTnLst>
                              <p:par>
                                <p:cTn id="59" presetID="12" presetClass="entr" presetSubtype="8" fill="hold" nodeType="afterEffect">
                                  <p:stCondLst>
                                    <p:cond delay="0"/>
                                  </p:stCondLst>
                                  <p:childTnLst>
                                    <p:set>
                                      <p:cBhvr>
                                        <p:cTn id="60" dur="1" fill="hold">
                                          <p:stCondLst>
                                            <p:cond delay="0"/>
                                          </p:stCondLst>
                                        </p:cTn>
                                        <p:tgtEl>
                                          <p:spTgt spid="77"/>
                                        </p:tgtEl>
                                        <p:attrNameLst>
                                          <p:attrName>style.visibility</p:attrName>
                                        </p:attrNameLst>
                                      </p:cBhvr>
                                      <p:to>
                                        <p:strVal val="visible"/>
                                      </p:to>
                                    </p:set>
                                    <p:anim calcmode="lin" valueType="num">
                                      <p:cBhvr additive="base">
                                        <p:cTn id="61" dur="500"/>
                                        <p:tgtEl>
                                          <p:spTgt spid="77"/>
                                        </p:tgtEl>
                                        <p:attrNameLst>
                                          <p:attrName>ppt_x</p:attrName>
                                        </p:attrNameLst>
                                      </p:cBhvr>
                                      <p:tavLst>
                                        <p:tav tm="0">
                                          <p:val>
                                            <p:strVal val="#ppt_x-#ppt_w*1.125000"/>
                                          </p:val>
                                        </p:tav>
                                        <p:tav tm="100000">
                                          <p:val>
                                            <p:strVal val="#ppt_x"/>
                                          </p:val>
                                        </p:tav>
                                      </p:tavLst>
                                    </p:anim>
                                    <p:animEffect transition="in" filter="wipe(right)">
                                      <p:cBhvr>
                                        <p:cTn id="62" dur="500"/>
                                        <p:tgtEl>
                                          <p:spTgt spid="77"/>
                                        </p:tgtEl>
                                      </p:cBhvr>
                                    </p:animEffect>
                                  </p:childTnLst>
                                </p:cTn>
                              </p:par>
                            </p:childTnLst>
                          </p:cTn>
                        </p:par>
                        <p:par>
                          <p:cTn id="63" fill="hold">
                            <p:stCondLst>
                              <p:cond delay="7500"/>
                            </p:stCondLst>
                            <p:childTnLst>
                              <p:par>
                                <p:cTn id="64" presetID="12" presetClass="entr" presetSubtype="8" fill="hold" nodeType="afterEffect">
                                  <p:stCondLst>
                                    <p:cond delay="0"/>
                                  </p:stCondLst>
                                  <p:childTnLst>
                                    <p:set>
                                      <p:cBhvr>
                                        <p:cTn id="65" dur="1" fill="hold">
                                          <p:stCondLst>
                                            <p:cond delay="0"/>
                                          </p:stCondLst>
                                        </p:cTn>
                                        <p:tgtEl>
                                          <p:spTgt spid="80"/>
                                        </p:tgtEl>
                                        <p:attrNameLst>
                                          <p:attrName>style.visibility</p:attrName>
                                        </p:attrNameLst>
                                      </p:cBhvr>
                                      <p:to>
                                        <p:strVal val="visible"/>
                                      </p:to>
                                    </p:set>
                                    <p:anim calcmode="lin" valueType="num">
                                      <p:cBhvr additive="base">
                                        <p:cTn id="66" dur="500"/>
                                        <p:tgtEl>
                                          <p:spTgt spid="80"/>
                                        </p:tgtEl>
                                        <p:attrNameLst>
                                          <p:attrName>ppt_x</p:attrName>
                                        </p:attrNameLst>
                                      </p:cBhvr>
                                      <p:tavLst>
                                        <p:tav tm="0">
                                          <p:val>
                                            <p:strVal val="#ppt_x-#ppt_w*1.125000"/>
                                          </p:val>
                                        </p:tav>
                                        <p:tav tm="100000">
                                          <p:val>
                                            <p:strVal val="#ppt_x"/>
                                          </p:val>
                                        </p:tav>
                                      </p:tavLst>
                                    </p:anim>
                                    <p:animEffect transition="in" filter="wipe(right)">
                                      <p:cBhvr>
                                        <p:cTn id="67" dur="500"/>
                                        <p:tgtEl>
                                          <p:spTgt spid="80"/>
                                        </p:tgtEl>
                                      </p:cBhvr>
                                    </p:animEffect>
                                  </p:childTnLst>
                                </p:cTn>
                              </p:par>
                            </p:childTnLst>
                          </p:cTn>
                        </p:par>
                        <p:par>
                          <p:cTn id="68" fill="hold">
                            <p:stCondLst>
                              <p:cond delay="8000"/>
                            </p:stCondLst>
                            <p:childTnLst>
                              <p:par>
                                <p:cTn id="69" presetID="12" presetClass="entr" presetSubtype="8" fill="hold" nodeType="afterEffect">
                                  <p:stCondLst>
                                    <p:cond delay="0"/>
                                  </p:stCondLst>
                                  <p:childTnLst>
                                    <p:set>
                                      <p:cBhvr>
                                        <p:cTn id="70" dur="1" fill="hold">
                                          <p:stCondLst>
                                            <p:cond delay="0"/>
                                          </p:stCondLst>
                                        </p:cTn>
                                        <p:tgtEl>
                                          <p:spTgt spid="83"/>
                                        </p:tgtEl>
                                        <p:attrNameLst>
                                          <p:attrName>style.visibility</p:attrName>
                                        </p:attrNameLst>
                                      </p:cBhvr>
                                      <p:to>
                                        <p:strVal val="visible"/>
                                      </p:to>
                                    </p:set>
                                    <p:anim calcmode="lin" valueType="num">
                                      <p:cBhvr additive="base">
                                        <p:cTn id="71" dur="500"/>
                                        <p:tgtEl>
                                          <p:spTgt spid="83"/>
                                        </p:tgtEl>
                                        <p:attrNameLst>
                                          <p:attrName>ppt_x</p:attrName>
                                        </p:attrNameLst>
                                      </p:cBhvr>
                                      <p:tavLst>
                                        <p:tav tm="0">
                                          <p:val>
                                            <p:strVal val="#ppt_x-#ppt_w*1.125000"/>
                                          </p:val>
                                        </p:tav>
                                        <p:tav tm="100000">
                                          <p:val>
                                            <p:strVal val="#ppt_x"/>
                                          </p:val>
                                        </p:tav>
                                      </p:tavLst>
                                    </p:anim>
                                    <p:animEffect transition="in" filter="wipe(right)">
                                      <p:cBhvr>
                                        <p:cTn id="72" dur="500"/>
                                        <p:tgtEl>
                                          <p:spTgt spid="83"/>
                                        </p:tgtEl>
                                      </p:cBhvr>
                                    </p:animEffect>
                                  </p:childTnLst>
                                </p:cTn>
                              </p:par>
                            </p:childTnLst>
                          </p:cTn>
                        </p:par>
                        <p:par>
                          <p:cTn id="73" fill="hold">
                            <p:stCondLst>
                              <p:cond delay="8500"/>
                            </p:stCondLst>
                            <p:childTnLst>
                              <p:par>
                                <p:cTn id="74" presetID="12" presetClass="entr" presetSubtype="8" fill="hold" nodeType="afterEffect">
                                  <p:stCondLst>
                                    <p:cond delay="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p:tgtEl>
                                          <p:spTgt spid="86"/>
                                        </p:tgtEl>
                                        <p:attrNameLst>
                                          <p:attrName>ppt_x</p:attrName>
                                        </p:attrNameLst>
                                      </p:cBhvr>
                                      <p:tavLst>
                                        <p:tav tm="0">
                                          <p:val>
                                            <p:strVal val="#ppt_x-#ppt_w*1.125000"/>
                                          </p:val>
                                        </p:tav>
                                        <p:tav tm="100000">
                                          <p:val>
                                            <p:strVal val="#ppt_x"/>
                                          </p:val>
                                        </p:tav>
                                      </p:tavLst>
                                    </p:anim>
                                    <p:animEffect transition="in" filter="wipe(right)">
                                      <p:cBhvr>
                                        <p:cTn id="7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77645"/>
            <a:ext cx="10870565" cy="44958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植入</a:t>
            </a: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643380" y="2064385"/>
            <a:ext cx="8672195" cy="3108325"/>
          </a:xfrm>
          <a:prstGeom prst="rect">
            <a:avLst/>
          </a:prstGeom>
          <a:noFill/>
        </p:spPr>
        <p:txBody>
          <a:bodyPr wrap="square" rtlCol="0" anchor="ctr" anchorCtr="0">
            <a:noAutofit/>
          </a:bodyPr>
          <a:p>
            <a:pPr indent="0" algn="l">
              <a:lnSpc>
                <a:spcPct val="90000"/>
              </a:lnSpc>
              <a:buFont typeface="Arial" panose="020B0604020202020204" pitchFamily="34" charset="0"/>
              <a:buNone/>
            </a:pPr>
            <a:endParaRPr lang="zh-CN" altLang="en-US" sz="2000" dirty="0">
              <a:sym typeface="+mn-ea"/>
            </a:endParaRPr>
          </a:p>
          <a:p>
            <a:pPr indent="0" algn="l">
              <a:lnSpc>
                <a:spcPct val="90000"/>
              </a:lnSpc>
              <a:buFont typeface="Arial" panose="020B0604020202020204" pitchFamily="34" charset="0"/>
              <a:buNone/>
            </a:pPr>
            <a:r>
              <a:rPr lang="zh-CN" altLang="en-US" sz="2000" dirty="0">
                <a:sym typeface="+mn-ea"/>
              </a:rPr>
              <a:t>（一）植入的概念</a:t>
            </a:r>
            <a:endParaRPr lang="zh-CN" altLang="en-US" sz="2000" kern="1200" dirty="0">
              <a:solidFill>
                <a:schemeClr val="tx1"/>
              </a:solidFill>
              <a:latin typeface="+mn-lt"/>
              <a:ea typeface="+mn-ea"/>
              <a:cs typeface="+mn-cs"/>
            </a:endParaRPr>
          </a:p>
          <a:p>
            <a:pPr indent="0" algn="l">
              <a:lnSpc>
                <a:spcPct val="90000"/>
              </a:lnSpc>
              <a:buFont typeface="Arial" panose="020B0604020202020204" pitchFamily="34" charset="0"/>
              <a:buNone/>
            </a:pPr>
            <a:r>
              <a:rPr lang="zh-CN" altLang="en-US" sz="2000" dirty="0">
                <a:sym typeface="+mn-ea"/>
              </a:rPr>
              <a:t>胚泡埋入子宫内膜的过程，称植入（又称着床）。</a:t>
            </a:r>
            <a:endParaRPr lang="zh-CN" altLang="en-US" sz="2000" kern="1200" dirty="0">
              <a:solidFill>
                <a:schemeClr val="tx1"/>
              </a:solidFill>
              <a:latin typeface="+mn-lt"/>
              <a:ea typeface="+mn-ea"/>
              <a:cs typeface="+mn-cs"/>
            </a:endParaRPr>
          </a:p>
          <a:p>
            <a:pPr indent="0" algn="l">
              <a:lnSpc>
                <a:spcPct val="90000"/>
              </a:lnSpc>
              <a:buFont typeface="Arial" panose="020B0604020202020204" pitchFamily="34" charset="0"/>
              <a:buNone/>
            </a:pPr>
            <a:r>
              <a:rPr lang="zh-CN" altLang="en-US" sz="2000" dirty="0">
                <a:sym typeface="+mn-ea"/>
              </a:rPr>
              <a:t>（二）植入的时间</a:t>
            </a:r>
            <a:endParaRPr lang="zh-CN" altLang="en-US" sz="2000" kern="1200" dirty="0">
              <a:solidFill>
                <a:schemeClr val="tx1"/>
              </a:solidFill>
              <a:latin typeface="+mn-lt"/>
              <a:ea typeface="+mn-ea"/>
              <a:cs typeface="+mn-cs"/>
            </a:endParaRPr>
          </a:p>
          <a:p>
            <a:pPr indent="0" algn="l">
              <a:lnSpc>
                <a:spcPct val="90000"/>
              </a:lnSpc>
              <a:buFont typeface="Arial" panose="020B0604020202020204" pitchFamily="34" charset="0"/>
              <a:buNone/>
            </a:pPr>
            <a:r>
              <a:rPr lang="zh-CN" altLang="en-US" sz="2000" dirty="0">
                <a:sym typeface="+mn-ea"/>
              </a:rPr>
              <a:t>植入开始于受精后的第</a:t>
            </a:r>
            <a:r>
              <a:rPr lang="en-US" altLang="zh-CN" sz="2000">
                <a:sym typeface="+mn-ea"/>
              </a:rPr>
              <a:t>6</a:t>
            </a:r>
            <a:r>
              <a:rPr lang="zh-CN" altLang="en-US" sz="2000" dirty="0">
                <a:sym typeface="+mn-ea"/>
              </a:rPr>
              <a:t>～</a:t>
            </a:r>
            <a:r>
              <a:rPr lang="en-US" altLang="zh-CN" sz="2000">
                <a:sym typeface="+mn-ea"/>
              </a:rPr>
              <a:t>8</a:t>
            </a:r>
            <a:r>
              <a:rPr lang="zh-CN" altLang="en-US" sz="2000" dirty="0">
                <a:sym typeface="+mn-ea"/>
              </a:rPr>
              <a:t>天，第</a:t>
            </a:r>
            <a:r>
              <a:rPr lang="en-US" altLang="zh-CN" sz="2000">
                <a:sym typeface="+mn-ea"/>
              </a:rPr>
              <a:t>11</a:t>
            </a:r>
            <a:r>
              <a:rPr lang="zh-CN" altLang="en-US" sz="2000" dirty="0">
                <a:sym typeface="+mn-ea"/>
              </a:rPr>
              <a:t>～</a:t>
            </a:r>
            <a:r>
              <a:rPr lang="en-US" altLang="zh-CN" sz="2000">
                <a:sym typeface="+mn-ea"/>
              </a:rPr>
              <a:t>12</a:t>
            </a:r>
            <a:r>
              <a:rPr lang="zh-CN" altLang="en-US" sz="2000" dirty="0">
                <a:sym typeface="+mn-ea"/>
              </a:rPr>
              <a:t>天完成。</a:t>
            </a:r>
            <a:endParaRPr lang="zh-CN" altLang="en-US" sz="2000" kern="1200" dirty="0">
              <a:solidFill>
                <a:schemeClr val="tx1"/>
              </a:solidFill>
              <a:latin typeface="+mn-lt"/>
              <a:ea typeface="+mn-ea"/>
              <a:cs typeface="+mn-cs"/>
            </a:endParaRPr>
          </a:p>
          <a:p>
            <a:pPr indent="0" algn="l">
              <a:lnSpc>
                <a:spcPct val="90000"/>
              </a:lnSpc>
              <a:buFont typeface="Arial" panose="020B0604020202020204" pitchFamily="34" charset="0"/>
              <a:buNone/>
            </a:pPr>
            <a:r>
              <a:rPr lang="zh-CN" altLang="en-US" sz="2000" dirty="0">
                <a:sym typeface="+mn-ea"/>
              </a:rPr>
              <a:t>（三）植入的过程  </a:t>
            </a:r>
            <a:endParaRPr lang="zh-CN" altLang="en-US" sz="2000" kern="1200" dirty="0">
              <a:solidFill>
                <a:schemeClr val="tx1"/>
              </a:solidFill>
              <a:latin typeface="+mn-lt"/>
              <a:ea typeface="+mn-ea"/>
              <a:cs typeface="+mn-cs"/>
            </a:endParaRPr>
          </a:p>
          <a:p>
            <a:pPr indent="0" algn="l">
              <a:lnSpc>
                <a:spcPct val="90000"/>
              </a:lnSpc>
              <a:buFont typeface="Arial" panose="020B0604020202020204" pitchFamily="34" charset="0"/>
              <a:buNone/>
            </a:pPr>
            <a:r>
              <a:rPr lang="zh-CN" altLang="en-US" sz="2000" dirty="0">
                <a:sym typeface="+mn-ea"/>
              </a:rPr>
              <a:t>胚泡植入时，极端滋养层先与子宫内膜接触，并分泌蛋白水解酶溶解子宫内膜形成缺口，胚泡沿此埋入子宫内膜功能层。胚泡全部植入子宫内膜后，缺口周围上皮增殖，将缺口修复，植入完成。</a:t>
            </a:r>
            <a:endParaRPr lang="zh-CN" altLang="en-US" sz="2000" dirty="0">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78890"/>
            <a:ext cx="10870565" cy="52298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一、植入</a:t>
            </a: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6868" name="图片 36867" descr="图13—6"/>
          <p:cNvPicPr>
            <a:picLocks noChangeAspect="1"/>
          </p:cNvPicPr>
          <p:nvPr/>
        </p:nvPicPr>
        <p:blipFill>
          <a:blip r:embed="rId3"/>
          <a:stretch>
            <a:fillRect/>
          </a:stretch>
        </p:blipFill>
        <p:spPr>
          <a:xfrm>
            <a:off x="1925638" y="1580833"/>
            <a:ext cx="8135937" cy="4392612"/>
          </a:xfrm>
          <a:prstGeom prst="rect">
            <a:avLst/>
          </a:prstGeom>
          <a:noFill/>
          <a:ln w="9525">
            <a:noFill/>
          </a:ln>
        </p:spPr>
      </p:pic>
      <p:sp>
        <p:nvSpPr>
          <p:cNvPr id="2" name="文本框 1"/>
          <p:cNvSpPr txBox="1"/>
          <p:nvPr/>
        </p:nvSpPr>
        <p:spPr>
          <a:xfrm>
            <a:off x="3137535" y="5973445"/>
            <a:ext cx="6096000" cy="368300"/>
          </a:xfrm>
          <a:prstGeom prst="rect">
            <a:avLst/>
          </a:prstGeom>
          <a:noFill/>
        </p:spPr>
        <p:txBody>
          <a:bodyPr wrap="square" rtlCol="0" anchor="t">
            <a:spAutoFit/>
          </a:bodyPr>
          <a:p>
            <a:r>
              <a:rPr lang="en-US" altLang="zh-CN" dirty="0">
                <a:sym typeface="+mn-ea"/>
              </a:rPr>
              <a:t>                </a:t>
            </a:r>
            <a:r>
              <a:rPr lang="zh-CN" altLang="en-US" dirty="0">
                <a:sym typeface="+mn-ea"/>
              </a:rPr>
              <a:t>植入过程 </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695450"/>
            <a:ext cx="10870565" cy="43662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一、植入</a:t>
            </a: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96570" y="921385"/>
            <a:ext cx="6096000" cy="368300"/>
          </a:xfrm>
          <a:prstGeom prst="rect">
            <a:avLst/>
          </a:prstGeom>
          <a:noFill/>
        </p:spPr>
        <p:txBody>
          <a:bodyPr wrap="square" rtlCol="0" anchor="t">
            <a:spAutoFit/>
          </a:bodyPr>
          <a:p>
            <a:r>
              <a:rPr lang="zh-CN" altLang="en-US" dirty="0">
                <a:sym typeface="+mn-ea"/>
              </a:rPr>
              <a:t>（四）</a:t>
            </a:r>
            <a:r>
              <a:rPr lang="zh-CN" altLang="en-US" dirty="0">
                <a:sym typeface="+mn-ea"/>
              </a:rPr>
              <a:t>植入的部位</a:t>
            </a:r>
            <a:endParaRPr lang="zh-CN" altLang="en-US" dirty="0">
              <a:sym typeface="+mn-ea"/>
            </a:endParaRPr>
          </a:p>
        </p:txBody>
      </p:sp>
      <p:sp>
        <p:nvSpPr>
          <p:cNvPr id="5" name="文本框 4"/>
          <p:cNvSpPr txBox="1"/>
          <p:nvPr/>
        </p:nvSpPr>
        <p:spPr>
          <a:xfrm>
            <a:off x="942975" y="1805305"/>
            <a:ext cx="7505700" cy="681355"/>
          </a:xfrm>
          <a:prstGeom prst="rect">
            <a:avLst/>
          </a:prstGeom>
          <a:noFill/>
        </p:spPr>
        <p:txBody>
          <a:bodyPr wrap="square" rtlCol="0" anchor="t">
            <a:noAutofit/>
          </a:bodyPr>
          <a:p>
            <a:pPr indent="0" algn="l">
              <a:buFont typeface="Arial" panose="020B0604020202020204" pitchFamily="34" charset="0"/>
              <a:buNone/>
            </a:pPr>
            <a:r>
              <a:rPr lang="zh-CN" altLang="en-US" dirty="0">
                <a:sym typeface="+mn-ea"/>
              </a:rPr>
              <a:t>植入通常发生在子宫体上部或子宫底。 </a:t>
            </a:r>
            <a:endParaRPr lang="zh-CN" altLang="en-US" kern="1200" dirty="0">
              <a:solidFill>
                <a:schemeClr val="tx1"/>
              </a:solidFill>
              <a:latin typeface="+mn-lt"/>
              <a:ea typeface="+mn-ea"/>
              <a:cs typeface="+mn-cs"/>
            </a:endParaRPr>
          </a:p>
          <a:p>
            <a:pPr indent="0" algn="l">
              <a:buFont typeface="Arial" panose="020B0604020202020204" pitchFamily="34" charset="0"/>
              <a:buNone/>
            </a:pPr>
            <a:r>
              <a:rPr lang="zh-CN" altLang="en-US" dirty="0">
                <a:sym typeface="+mn-ea"/>
              </a:rPr>
              <a:t> </a:t>
            </a:r>
            <a:endParaRPr lang="zh-CN" altLang="en-US" dirty="0">
              <a:sym typeface="+mn-ea"/>
            </a:endParaRPr>
          </a:p>
        </p:txBody>
      </p:sp>
      <p:sp>
        <p:nvSpPr>
          <p:cNvPr id="2" name="文本框 1"/>
          <p:cNvSpPr txBox="1"/>
          <p:nvPr/>
        </p:nvSpPr>
        <p:spPr>
          <a:xfrm>
            <a:off x="3395980" y="5693410"/>
            <a:ext cx="6096000" cy="368300"/>
          </a:xfrm>
          <a:prstGeom prst="rect">
            <a:avLst/>
          </a:prstGeom>
          <a:noFill/>
        </p:spPr>
        <p:txBody>
          <a:bodyPr wrap="square" rtlCol="0" anchor="t">
            <a:spAutoFit/>
          </a:bodyPr>
          <a:p>
            <a:r>
              <a:rPr lang="en-US" altLang="zh-CN" dirty="0">
                <a:sym typeface="+mn-ea"/>
              </a:rPr>
              <a:t> </a:t>
            </a:r>
            <a:r>
              <a:rPr lang="zh-CN" altLang="en-US" dirty="0">
                <a:sym typeface="+mn-ea"/>
              </a:rPr>
              <a:t>植入异常示意图</a:t>
            </a:r>
            <a:endParaRPr lang="zh-CN" altLang="en-US" dirty="0">
              <a:sym typeface="+mn-ea"/>
            </a:endParaRPr>
          </a:p>
        </p:txBody>
      </p:sp>
      <p:pic>
        <p:nvPicPr>
          <p:cNvPr id="37892" name="图片 37891" descr="图13—7"/>
          <p:cNvPicPr>
            <a:picLocks noChangeAspect="1"/>
          </p:cNvPicPr>
          <p:nvPr/>
        </p:nvPicPr>
        <p:blipFill>
          <a:blip r:embed="rId3"/>
          <a:stretch>
            <a:fillRect/>
          </a:stretch>
        </p:blipFill>
        <p:spPr>
          <a:xfrm>
            <a:off x="2247900" y="2249170"/>
            <a:ext cx="6624320" cy="33191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695450"/>
            <a:ext cx="10870565" cy="43662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一、植入</a:t>
            </a: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96570" y="921385"/>
            <a:ext cx="6096000" cy="368300"/>
          </a:xfrm>
          <a:prstGeom prst="rect">
            <a:avLst/>
          </a:prstGeom>
          <a:noFill/>
        </p:spPr>
        <p:txBody>
          <a:bodyPr wrap="square" rtlCol="0" anchor="t">
            <a:spAutoFit/>
          </a:bodyPr>
          <a:p>
            <a:r>
              <a:rPr lang="zh-CN" altLang="en-US" dirty="0">
                <a:sym typeface="+mn-ea"/>
              </a:rPr>
              <a:t>（五）</a:t>
            </a:r>
            <a:r>
              <a:rPr lang="zh-CN" altLang="en-US" dirty="0">
                <a:sym typeface="+mn-ea"/>
              </a:rPr>
              <a:t>植入的条件</a:t>
            </a:r>
            <a:endParaRPr lang="zh-CN" altLang="en-US" dirty="0">
              <a:sym typeface="+mn-ea"/>
            </a:endParaRPr>
          </a:p>
        </p:txBody>
      </p:sp>
      <p:sp>
        <p:nvSpPr>
          <p:cNvPr id="5" name="文本框 4"/>
          <p:cNvSpPr txBox="1"/>
          <p:nvPr/>
        </p:nvSpPr>
        <p:spPr>
          <a:xfrm>
            <a:off x="1757045" y="2620010"/>
            <a:ext cx="7505700" cy="2607310"/>
          </a:xfrm>
          <a:prstGeom prst="rect">
            <a:avLst/>
          </a:prstGeom>
          <a:noFill/>
        </p:spPr>
        <p:txBody>
          <a:bodyPr wrap="square" rtlCol="0" anchor="t">
            <a:noAutofit/>
          </a:bodyPr>
          <a:p>
            <a:pPr indent="0" algn="l">
              <a:buFont typeface="Arial" panose="020B0604020202020204" pitchFamily="34" charset="0"/>
              <a:buNone/>
            </a:pPr>
            <a:r>
              <a:rPr lang="en-US" altLang="zh-CN">
                <a:sym typeface="+mn-ea"/>
              </a:rPr>
              <a:t>1</a:t>
            </a:r>
            <a:r>
              <a:rPr lang="zh-CN" altLang="en-US" dirty="0">
                <a:sym typeface="+mn-ea"/>
              </a:rPr>
              <a:t>．母体雌性激素和孕激素分泌正常，使子宫内膜保持在分泌期。</a:t>
            </a:r>
            <a:endParaRPr lang="zh-CN" altLang="en-US" kern="1200" dirty="0">
              <a:solidFill>
                <a:schemeClr val="tx1"/>
              </a:solidFill>
              <a:latin typeface="+mn-lt"/>
              <a:ea typeface="+mn-ea"/>
              <a:cs typeface="+mn-cs"/>
            </a:endParaRPr>
          </a:p>
          <a:p>
            <a:pPr indent="0" algn="l">
              <a:buFont typeface="Arial" panose="020B0604020202020204" pitchFamily="34" charset="0"/>
              <a:buNone/>
            </a:pPr>
            <a:r>
              <a:rPr lang="en-US" altLang="zh-CN">
                <a:sym typeface="+mn-ea"/>
              </a:rPr>
              <a:t>2</a:t>
            </a:r>
            <a:r>
              <a:rPr lang="zh-CN" altLang="en-US" dirty="0">
                <a:sym typeface="+mn-ea"/>
              </a:rPr>
              <a:t>．子宫内环境正常，无干扰因素。</a:t>
            </a:r>
            <a:endParaRPr lang="zh-CN" altLang="en-US" kern="1200" dirty="0">
              <a:solidFill>
                <a:schemeClr val="tx1"/>
              </a:solidFill>
              <a:latin typeface="+mn-lt"/>
              <a:ea typeface="+mn-ea"/>
              <a:cs typeface="+mn-cs"/>
            </a:endParaRPr>
          </a:p>
          <a:p>
            <a:pPr indent="0" algn="l">
              <a:buFont typeface="Arial" panose="020B0604020202020204" pitchFamily="34" charset="0"/>
              <a:buNone/>
            </a:pPr>
            <a:r>
              <a:rPr lang="en-US" altLang="zh-CN">
                <a:sym typeface="+mn-ea"/>
              </a:rPr>
              <a:t>3</a:t>
            </a:r>
            <a:r>
              <a:rPr lang="zh-CN" altLang="en-US" dirty="0">
                <a:sym typeface="+mn-ea"/>
              </a:rPr>
              <a:t>．子宫内膜发育阶段与胚泡的发育同步，胚泡必须准时进入子宫腔，透明带及时消失溶解。</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740410" y="1178560"/>
            <a:ext cx="10146030" cy="488315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933575"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二、蜕膜</a:t>
            </a:r>
            <a:r>
              <a:rPr lang="zh-CN" altLang="en-US" sz="2800">
                <a:sym typeface="+mn-ea"/>
              </a:rPr>
              <a:t> </a:t>
            </a:r>
            <a:endParaRPr lang="zh-CN" altLang="en-US" sz="2800" dirty="0"/>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982980" y="1890395"/>
            <a:ext cx="2671445" cy="3737610"/>
          </a:xfrm>
          <a:prstGeom prst="rect">
            <a:avLst/>
          </a:prstGeom>
          <a:noFill/>
        </p:spPr>
        <p:txBody>
          <a:bodyPr wrap="square" rtlCol="0" anchor="t">
            <a:noAutofit/>
          </a:bodyPr>
          <a:p>
            <a:pPr indent="0" algn="l">
              <a:buFont typeface="Arial" panose="020B0604020202020204" pitchFamily="34" charset="0"/>
              <a:buNone/>
            </a:pPr>
            <a:r>
              <a:rPr lang="zh-CN" altLang="en-US" dirty="0">
                <a:sym typeface="+mn-ea"/>
              </a:rPr>
              <a:t>胚泡植入后的子宫内膜功能层称为蜕膜。根据蜕膜与胚胎的位置关系，可将蜕膜分为</a:t>
            </a:r>
            <a:r>
              <a:rPr lang="en-US" altLang="zh-CN">
                <a:sym typeface="+mn-ea"/>
              </a:rPr>
              <a:t>3</a:t>
            </a:r>
            <a:r>
              <a:rPr lang="zh-CN" altLang="en-US" dirty="0">
                <a:sym typeface="+mn-ea"/>
              </a:rPr>
              <a:t>部分：基蜕膜是位于胚泡深部的蜕膜；包蜕膜是覆盖在胚泡子宫腔面的蜕膜；壁蜕膜是基蜕膜和包蜕膜以外的蜕膜。</a:t>
            </a:r>
            <a:endParaRPr lang="zh-CN" altLang="en-US" dirty="0">
              <a:sym typeface="+mn-ea"/>
            </a:endParaRPr>
          </a:p>
        </p:txBody>
      </p:sp>
      <p:pic>
        <p:nvPicPr>
          <p:cNvPr id="40964" name="图片 40963" descr="图13—8"/>
          <p:cNvPicPr>
            <a:picLocks noChangeAspect="1"/>
          </p:cNvPicPr>
          <p:nvPr/>
        </p:nvPicPr>
        <p:blipFill>
          <a:blip r:embed="rId3"/>
          <a:stretch>
            <a:fillRect/>
          </a:stretch>
        </p:blipFill>
        <p:spPr>
          <a:xfrm>
            <a:off x="3725863" y="1317308"/>
            <a:ext cx="6911975" cy="4425950"/>
          </a:xfrm>
          <a:prstGeom prst="rect">
            <a:avLst/>
          </a:prstGeom>
          <a:noFill/>
          <a:ln w="9525">
            <a:noFill/>
          </a:ln>
        </p:spPr>
      </p:pic>
      <p:sp>
        <p:nvSpPr>
          <p:cNvPr id="2" name="文本框 1"/>
          <p:cNvSpPr txBox="1"/>
          <p:nvPr/>
        </p:nvSpPr>
        <p:spPr>
          <a:xfrm>
            <a:off x="4134485" y="5693410"/>
            <a:ext cx="6096000" cy="368300"/>
          </a:xfrm>
          <a:prstGeom prst="rect">
            <a:avLst/>
          </a:prstGeom>
          <a:noFill/>
        </p:spPr>
        <p:txBody>
          <a:bodyPr wrap="square" rtlCol="0" anchor="t">
            <a:spAutoFit/>
          </a:bodyPr>
          <a:p>
            <a:r>
              <a:rPr lang="en-US" altLang="zh-CN" dirty="0">
                <a:sym typeface="+mn-ea"/>
              </a:rPr>
              <a:t>             </a:t>
            </a:r>
            <a:r>
              <a:rPr lang="zh-CN" altLang="en-US" dirty="0">
                <a:sym typeface="+mn-ea"/>
              </a:rPr>
              <a:t>胚胎和蜕膜的位置关系</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1763395" y="1529715"/>
            <a:ext cx="8645525"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三胚层的形成与分化</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56385"/>
            <a:ext cx="10870565" cy="450532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一、三胚层的形成</a:t>
            </a: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96570" y="921385"/>
            <a:ext cx="6096000" cy="368300"/>
          </a:xfrm>
          <a:prstGeom prst="rect">
            <a:avLst/>
          </a:prstGeom>
          <a:noFill/>
        </p:spPr>
        <p:txBody>
          <a:bodyPr wrap="square" rtlCol="0" anchor="t">
            <a:spAutoFit/>
          </a:bodyPr>
          <a:p>
            <a:r>
              <a:rPr lang="zh-CN" altLang="en-US" dirty="0">
                <a:sym typeface="+mn-ea"/>
              </a:rPr>
              <a:t>（一）二胚层的形成 </a:t>
            </a:r>
            <a:endParaRPr lang="zh-CN" altLang="en-US" dirty="0">
              <a:sym typeface="+mn-ea"/>
            </a:endParaRPr>
          </a:p>
        </p:txBody>
      </p:sp>
      <p:sp>
        <p:nvSpPr>
          <p:cNvPr id="5" name="文本框 4"/>
          <p:cNvSpPr txBox="1"/>
          <p:nvPr/>
        </p:nvSpPr>
        <p:spPr>
          <a:xfrm>
            <a:off x="1280795" y="1955165"/>
            <a:ext cx="3832860" cy="3173730"/>
          </a:xfrm>
          <a:prstGeom prst="rect">
            <a:avLst/>
          </a:prstGeom>
          <a:noFill/>
        </p:spPr>
        <p:txBody>
          <a:bodyPr wrap="square" rtlCol="0" anchor="t">
            <a:noAutofit/>
          </a:bodyPr>
          <a:p>
            <a:pPr indent="0" algn="l">
              <a:lnSpc>
                <a:spcPct val="80000"/>
              </a:lnSpc>
              <a:buFont typeface="Arial" panose="020B0604020202020204" pitchFamily="34" charset="0"/>
              <a:buNone/>
            </a:pPr>
            <a:r>
              <a:rPr lang="zh-CN" altLang="en-US" dirty="0">
                <a:sym typeface="+mn-ea"/>
              </a:rPr>
              <a:t>受精后第</a:t>
            </a:r>
            <a:r>
              <a:rPr lang="en-US" altLang="zh-CN">
                <a:sym typeface="+mn-ea"/>
              </a:rPr>
              <a:t>2</a:t>
            </a:r>
            <a:r>
              <a:rPr lang="zh-CN" altLang="en-US" dirty="0">
                <a:sym typeface="+mn-ea"/>
              </a:rPr>
              <a:t>周，胚泡植入子宫内膜的同时，内细胞群不断分裂增殖，逐渐形成一个由两层细胞构成的圆盘状结构，称胚盘，是胎儿发育的原基。胚盘朝向胚泡腔一侧的细胞排列整齐，呈立方形称为内胚层；其上方一层柱状细胞则称外胚层。随后内胚层细胞向下延伸围成卵黄囊。而外胚层与其表面极端滋养层分化来的一层扁平羊膜细胞共同围成一囊，称羊膜腔，腔内充满羊水。</a:t>
            </a:r>
            <a:endParaRPr lang="zh-CN" altLang="en-US" dirty="0">
              <a:sym typeface="+mn-ea"/>
            </a:endParaRPr>
          </a:p>
        </p:txBody>
      </p:sp>
      <p:pic>
        <p:nvPicPr>
          <p:cNvPr id="43012" name="图片 43011" descr="图13—9"/>
          <p:cNvPicPr>
            <a:picLocks noChangeAspect="1"/>
          </p:cNvPicPr>
          <p:nvPr/>
        </p:nvPicPr>
        <p:blipFill>
          <a:blip r:embed="rId3"/>
          <a:stretch>
            <a:fillRect/>
          </a:stretch>
        </p:blipFill>
        <p:spPr>
          <a:xfrm>
            <a:off x="5367655" y="1616075"/>
            <a:ext cx="5183188" cy="4176713"/>
          </a:xfrm>
          <a:prstGeom prst="rect">
            <a:avLst/>
          </a:prstGeom>
          <a:noFill/>
          <a:ln w="9525">
            <a:noFill/>
          </a:ln>
        </p:spPr>
      </p:pic>
      <p:sp>
        <p:nvSpPr>
          <p:cNvPr id="6" name="文本框 5"/>
          <p:cNvSpPr txBox="1"/>
          <p:nvPr/>
        </p:nvSpPr>
        <p:spPr>
          <a:xfrm>
            <a:off x="4742180" y="5693410"/>
            <a:ext cx="6096000" cy="368300"/>
          </a:xfrm>
          <a:prstGeom prst="rect">
            <a:avLst/>
          </a:prstGeom>
          <a:noFill/>
        </p:spPr>
        <p:txBody>
          <a:bodyPr wrap="square" rtlCol="0" anchor="t">
            <a:spAutoFit/>
          </a:bodyPr>
          <a:p>
            <a:r>
              <a:rPr lang="en-US" altLang="zh-CN"/>
              <a:t>         </a:t>
            </a:r>
            <a:r>
              <a:rPr lang="zh-CN" altLang="en-US"/>
              <a:t>胚盘结构及外胚层细胞迁移示意图</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56385"/>
            <a:ext cx="10870565" cy="450532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一、三胚层的形成</a:t>
            </a: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96570" y="921385"/>
            <a:ext cx="6096000" cy="368300"/>
          </a:xfrm>
          <a:prstGeom prst="rect">
            <a:avLst/>
          </a:prstGeom>
          <a:noFill/>
        </p:spPr>
        <p:txBody>
          <a:bodyPr wrap="square" rtlCol="0" anchor="t">
            <a:spAutoFit/>
          </a:bodyPr>
          <a:p>
            <a:r>
              <a:rPr lang="zh-CN" altLang="en-US" dirty="0">
                <a:sym typeface="+mn-ea"/>
              </a:rPr>
              <a:t>（二）胚外中胚层的形成</a:t>
            </a:r>
            <a:r>
              <a:rPr lang="zh-CN" altLang="en-US" dirty="0">
                <a:sym typeface="+mn-ea"/>
              </a:rPr>
              <a:t> </a:t>
            </a:r>
            <a:endParaRPr lang="zh-CN" altLang="en-US" dirty="0">
              <a:sym typeface="+mn-ea"/>
            </a:endParaRPr>
          </a:p>
        </p:txBody>
      </p:sp>
      <p:sp>
        <p:nvSpPr>
          <p:cNvPr id="5" name="文本框 4"/>
          <p:cNvSpPr txBox="1"/>
          <p:nvPr/>
        </p:nvSpPr>
        <p:spPr>
          <a:xfrm>
            <a:off x="744220" y="1955165"/>
            <a:ext cx="9730105" cy="3520440"/>
          </a:xfrm>
          <a:prstGeom prst="rect">
            <a:avLst/>
          </a:prstGeom>
          <a:noFill/>
        </p:spPr>
        <p:txBody>
          <a:bodyPr wrap="square" rtlCol="0" anchor="t">
            <a:noAutofit/>
          </a:bodyPr>
          <a:p>
            <a:pPr indent="0" algn="l">
              <a:lnSpc>
                <a:spcPct val="90000"/>
              </a:lnSpc>
              <a:buFont typeface="Arial" panose="020B0604020202020204" pitchFamily="34" charset="0"/>
              <a:buNone/>
            </a:pPr>
            <a:r>
              <a:rPr lang="en-US" altLang="zh-CN" dirty="0">
                <a:sym typeface="+mn-ea"/>
              </a:rPr>
              <a:t>    </a:t>
            </a:r>
            <a:r>
              <a:rPr lang="zh-CN" altLang="en-US" dirty="0">
                <a:sym typeface="+mn-ea"/>
              </a:rPr>
              <a:t>细胞滋养层向内增殖，形成星形细胞网，填充于滋养层和羊膜腔、卵黄囊之间，称为胚外中胚层，随之胚泡腔消失。第</a:t>
            </a:r>
            <a:r>
              <a:rPr lang="en-US" altLang="zh-CN">
                <a:sym typeface="+mn-ea"/>
              </a:rPr>
              <a:t>3</a:t>
            </a:r>
            <a:r>
              <a:rPr lang="zh-CN" altLang="en-US" dirty="0">
                <a:sym typeface="+mn-ea"/>
              </a:rPr>
              <a:t>周初，胚外中胚层内出现许多小腔，后融合形成一个大腔称为胚外体腔。胚外体腔将胚外中胚层分为两层：一层衬于滋养层的内表面；另一层覆盖于羊膜腔和卵黄囊外面。二者在胚盘尾端相连，形成体蒂，是构成脐带的主要成分。</a:t>
            </a:r>
            <a:endParaRPr lang="zh-CN" altLang="en-US" dirty="0">
              <a:sym typeface="+mn-ea"/>
            </a:endParaRPr>
          </a:p>
          <a:p>
            <a:pPr indent="0" algn="l">
              <a:lnSpc>
                <a:spcPct val="90000"/>
              </a:lnSpc>
              <a:buFont typeface="Arial" panose="020B0604020202020204" pitchFamily="34" charset="0"/>
              <a:buNone/>
            </a:pPr>
            <a:endParaRPr lang="zh-CN" altLang="en-US" dirty="0">
              <a:sym typeface="+mn-ea"/>
            </a:endParaRPr>
          </a:p>
          <a:p>
            <a:pPr indent="0" algn="l">
              <a:lnSpc>
                <a:spcPct val="90000"/>
              </a:lnSpc>
              <a:buFont typeface="Arial" panose="020B0604020202020204" pitchFamily="34" charset="0"/>
              <a:buNone/>
            </a:pPr>
            <a:r>
              <a:rPr lang="zh-CN" altLang="en-US" dirty="0">
                <a:sym typeface="+mn-ea"/>
              </a:rPr>
              <a:t>（三）三胚层的形成</a:t>
            </a:r>
            <a:r>
              <a:rPr lang="en-US" altLang="zh-CN" dirty="0">
                <a:sym typeface="+mn-ea"/>
              </a:rPr>
              <a:t>   </a:t>
            </a:r>
            <a:endParaRPr lang="en-US" altLang="zh-CN" dirty="0">
              <a:sym typeface="+mn-ea"/>
            </a:endParaRPr>
          </a:p>
          <a:p>
            <a:pPr indent="0" algn="l">
              <a:lnSpc>
                <a:spcPct val="90000"/>
              </a:lnSpc>
              <a:buFont typeface="Arial" panose="020B0604020202020204" pitchFamily="34" charset="0"/>
              <a:buNone/>
            </a:pPr>
            <a:r>
              <a:rPr lang="en-US" altLang="zh-CN" dirty="0">
                <a:sym typeface="+mn-ea"/>
              </a:rPr>
              <a:t>    </a:t>
            </a:r>
            <a:r>
              <a:rPr lang="zh-CN" altLang="en-US" dirty="0">
                <a:sym typeface="+mn-ea"/>
              </a:rPr>
              <a:t>第</a:t>
            </a:r>
            <a:r>
              <a:rPr lang="en-US" altLang="zh-CN">
                <a:sym typeface="+mn-ea"/>
              </a:rPr>
              <a:t>3</a:t>
            </a:r>
            <a:r>
              <a:rPr lang="zh-CN" altLang="en-US" dirty="0">
                <a:sym typeface="+mn-ea"/>
              </a:rPr>
              <a:t>周初，外胚层的细胞向胚盘中轴线的一端迁移，形成一条纵形隆起的细胞索，称原条。原条的出现决定了胚盘的头尾端和中轴。原条出现侧为尾端，其前方为头端。头端细胞增殖较快，形成状如结节的细胞团，称原结。原条细胞继续增生，中央凹陷形成原沟，沟底的细胞进入到内、外胚层之间，向胚盘左右两侧及头尾端扩展开来，形成一个新细胞层，称中胚层。至第</a:t>
            </a:r>
            <a:r>
              <a:rPr lang="en-US" altLang="zh-CN">
                <a:sym typeface="+mn-ea"/>
              </a:rPr>
              <a:t>3</a:t>
            </a:r>
            <a:r>
              <a:rPr lang="zh-CN" altLang="en-US" dirty="0">
                <a:sym typeface="+mn-ea"/>
              </a:rPr>
              <a:t>周末三胚层胚盘形成，在胚盘头端和尾部各有一小区域无中胚层，此处的内、外胚层直接相贴，分别构成口咽膜和泄殖腔膜。 </a:t>
            </a:r>
            <a:endParaRPr lang="zh-CN" altLang="en-US" kern="1200" dirty="0">
              <a:solidFill>
                <a:schemeClr val="tx1"/>
              </a:solidFill>
              <a:latin typeface="+mn-lt"/>
              <a:ea typeface="+mn-ea"/>
              <a:cs typeface="+mn-cs"/>
            </a:endParaRPr>
          </a:p>
          <a:p>
            <a:pPr indent="0" algn="l">
              <a:lnSpc>
                <a:spcPct val="80000"/>
              </a:lnSpc>
              <a:buFont typeface="Arial" panose="020B0604020202020204" pitchFamily="34" charset="0"/>
              <a:buNone/>
            </a:pPr>
            <a:r>
              <a:rPr lang="en-US" altLang="zh-CN" dirty="0">
                <a:sym typeface="+mn-ea"/>
              </a:rPr>
              <a:t>    </a:t>
            </a:r>
            <a:r>
              <a:rPr lang="zh-CN" altLang="en-US" dirty="0">
                <a:sym typeface="+mn-ea"/>
              </a:rPr>
              <a:t>原结细胞继续增殖并下陷，在内、外胚层间向头端长出一条细胞索，称脊索。脊索和原条构成了胚盘的中轴，脊索对早期胚胎起支持作用，并可诱导形成胚胎神经管。脊索最终退化形成人体椎间盘的髓核。原条逐渐缩短，最后消失。</a:t>
            </a:r>
            <a:endParaRPr lang="zh-CN" altLang="en-US" kern="1200" dirty="0">
              <a:solidFill>
                <a:schemeClr val="tx1"/>
              </a:solidFill>
              <a:latin typeface="+mn-lt"/>
              <a:ea typeface="+mn-ea"/>
              <a:cs typeface="+mn-cs"/>
            </a:endParaRPr>
          </a:p>
          <a:p>
            <a:pPr indent="0" algn="l">
              <a:lnSpc>
                <a:spcPct val="90000"/>
              </a:lnSpc>
              <a:buFont typeface="Arial" panose="020B0604020202020204" pitchFamily="34" charset="0"/>
              <a:buNone/>
            </a:pP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56385"/>
            <a:ext cx="10870565" cy="450532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一、三胚层的形成</a:t>
            </a: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96570" y="921385"/>
            <a:ext cx="6096000" cy="368300"/>
          </a:xfrm>
          <a:prstGeom prst="rect">
            <a:avLst/>
          </a:prstGeom>
          <a:noFill/>
        </p:spPr>
        <p:txBody>
          <a:bodyPr wrap="square" rtlCol="0" anchor="t">
            <a:spAutoFit/>
          </a:bodyPr>
          <a:p>
            <a:r>
              <a:rPr lang="zh-CN" altLang="en-US" dirty="0">
                <a:sym typeface="+mn-ea"/>
              </a:rPr>
              <a:t>（三）三胚层的形成</a:t>
            </a:r>
            <a:r>
              <a:rPr lang="zh-CN" altLang="en-US" dirty="0">
                <a:sym typeface="+mn-ea"/>
              </a:rPr>
              <a:t> </a:t>
            </a:r>
            <a:endParaRPr lang="zh-CN" altLang="en-US" dirty="0">
              <a:sym typeface="+mn-ea"/>
            </a:endParaRPr>
          </a:p>
        </p:txBody>
      </p:sp>
      <p:sp>
        <p:nvSpPr>
          <p:cNvPr id="5" name="文本框 4"/>
          <p:cNvSpPr txBox="1"/>
          <p:nvPr/>
        </p:nvSpPr>
        <p:spPr>
          <a:xfrm>
            <a:off x="1280795" y="1955165"/>
            <a:ext cx="9730105" cy="3520440"/>
          </a:xfrm>
          <a:prstGeom prst="rect">
            <a:avLst/>
          </a:prstGeom>
          <a:noFill/>
        </p:spPr>
        <p:txBody>
          <a:bodyPr wrap="square" rtlCol="0" anchor="t">
            <a:noAutofit/>
          </a:bodyPr>
          <a:p>
            <a:pPr indent="0" algn="l">
              <a:lnSpc>
                <a:spcPct val="90000"/>
              </a:lnSpc>
              <a:buFont typeface="Arial" panose="020B0604020202020204" pitchFamily="34" charset="0"/>
              <a:buNone/>
            </a:pPr>
            <a:endParaRPr lang="zh-CN" altLang="en-US" dirty="0">
              <a:sym typeface="+mn-ea"/>
            </a:endParaRPr>
          </a:p>
        </p:txBody>
      </p:sp>
      <p:pic>
        <p:nvPicPr>
          <p:cNvPr id="46084" name="图片 46083" descr="图13—10"/>
          <p:cNvPicPr>
            <a:picLocks noChangeAspect="1"/>
          </p:cNvPicPr>
          <p:nvPr/>
        </p:nvPicPr>
        <p:blipFill>
          <a:blip r:embed="rId3"/>
          <a:stretch>
            <a:fillRect/>
          </a:stretch>
        </p:blipFill>
        <p:spPr>
          <a:xfrm>
            <a:off x="1996123" y="1844675"/>
            <a:ext cx="7561262" cy="3405188"/>
          </a:xfrm>
          <a:prstGeom prst="rect">
            <a:avLst/>
          </a:prstGeom>
          <a:noFill/>
          <a:ln w="9525">
            <a:noFill/>
          </a:ln>
        </p:spPr>
      </p:pic>
      <p:sp>
        <p:nvSpPr>
          <p:cNvPr id="2" name="文本框 1"/>
          <p:cNvSpPr txBox="1"/>
          <p:nvPr/>
        </p:nvSpPr>
        <p:spPr>
          <a:xfrm>
            <a:off x="3610610" y="5389880"/>
            <a:ext cx="6096000" cy="368300"/>
          </a:xfrm>
          <a:prstGeom prst="rect">
            <a:avLst/>
          </a:prstGeom>
          <a:noFill/>
        </p:spPr>
        <p:txBody>
          <a:bodyPr wrap="square" rtlCol="0" anchor="t">
            <a:spAutoFit/>
          </a:bodyPr>
          <a:p>
            <a:r>
              <a:rPr lang="en-US" altLang="zh-CN" dirty="0">
                <a:sym typeface="+mn-ea"/>
              </a:rPr>
              <a:t>           </a:t>
            </a:r>
            <a:r>
              <a:rPr lang="zh-CN" altLang="en-US" dirty="0">
                <a:sym typeface="+mn-ea"/>
              </a:rPr>
              <a:t>胚盘横切图</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60145"/>
            <a:ext cx="10870565" cy="490156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二、三胚层的分化</a:t>
            </a:r>
            <a:endParaRPr lang="zh-CN" altLang="en-US" sz="2800" dirty="0"/>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80795" y="1955165"/>
            <a:ext cx="4191000" cy="3520440"/>
          </a:xfrm>
          <a:prstGeom prst="rect">
            <a:avLst/>
          </a:prstGeom>
          <a:noFill/>
        </p:spPr>
        <p:txBody>
          <a:bodyPr wrap="square" rtlCol="0" anchor="t">
            <a:noAutofit/>
          </a:bodyPr>
          <a:p>
            <a:pPr indent="0" algn="l">
              <a:lnSpc>
                <a:spcPct val="90000"/>
              </a:lnSpc>
              <a:buFont typeface="Arial" panose="020B0604020202020204" pitchFamily="34" charset="0"/>
              <a:buNone/>
            </a:pPr>
            <a:r>
              <a:rPr lang="en-US" altLang="zh-CN" dirty="0">
                <a:sym typeface="+mn-ea"/>
              </a:rPr>
              <a:t>    </a:t>
            </a:r>
            <a:r>
              <a:rPr lang="zh-CN" altLang="en-US" dirty="0">
                <a:sym typeface="+mn-ea"/>
              </a:rPr>
              <a:t>胚胎发育第</a:t>
            </a:r>
            <a:r>
              <a:rPr lang="en-US" altLang="zh-CN">
                <a:sym typeface="+mn-ea"/>
              </a:rPr>
              <a:t>4</a:t>
            </a:r>
            <a:r>
              <a:rPr lang="zh-CN" altLang="en-US" dirty="0">
                <a:sym typeface="+mn-ea"/>
              </a:rPr>
              <a:t>周到第</a:t>
            </a:r>
            <a:r>
              <a:rPr lang="en-US" altLang="zh-CN">
                <a:sym typeface="+mn-ea"/>
              </a:rPr>
              <a:t>8</a:t>
            </a:r>
            <a:r>
              <a:rPr lang="zh-CN" altLang="en-US" dirty="0">
                <a:sym typeface="+mn-ea"/>
              </a:rPr>
              <a:t>周，三胚层胚盘由于各部分生长速度不均衡而发生卷折形成圆桶状的胚体。三个胚层的细胞分化成人体主要器官系统原基，胚胎初具人形。</a:t>
            </a:r>
            <a:endParaRPr lang="zh-CN" altLang="en-US" dirty="0">
              <a:sym typeface="+mn-ea"/>
            </a:endParaRPr>
          </a:p>
          <a:p>
            <a:pPr indent="0" algn="l">
              <a:lnSpc>
                <a:spcPct val="90000"/>
              </a:lnSpc>
              <a:buFont typeface="Arial" panose="020B0604020202020204" pitchFamily="34" charset="0"/>
              <a:buNone/>
            </a:pPr>
            <a:r>
              <a:rPr lang="en-US" altLang="zh-CN" dirty="0">
                <a:sym typeface="+mn-ea"/>
              </a:rPr>
              <a:t>    </a:t>
            </a:r>
            <a:r>
              <a:rPr lang="zh-CN" altLang="en-US" dirty="0">
                <a:sym typeface="+mn-ea"/>
              </a:rPr>
              <a:t>（一）外胚层的分化</a:t>
            </a:r>
            <a:endParaRPr lang="zh-CN" altLang="en-US" dirty="0">
              <a:sym typeface="+mn-ea"/>
            </a:endParaRPr>
          </a:p>
          <a:p>
            <a:pPr indent="0" algn="l">
              <a:lnSpc>
                <a:spcPct val="90000"/>
              </a:lnSpc>
              <a:buFont typeface="Arial" panose="020B0604020202020204" pitchFamily="34" charset="0"/>
              <a:buNone/>
            </a:pPr>
            <a:r>
              <a:rPr lang="en-US" altLang="zh-CN" dirty="0">
                <a:sym typeface="+mn-ea"/>
              </a:rPr>
              <a:t>    </a:t>
            </a:r>
            <a:r>
              <a:rPr lang="zh-CN" altLang="en-US" dirty="0">
                <a:sym typeface="+mn-ea"/>
              </a:rPr>
              <a:t>在脊索的诱导下，脊索背侧中线上的外胚层细胞增生形成板状结构，称神经板，它是神经系统发育的原基。神经板两侧的细胞增殖隆起，称神经褶。两神经褶之间的凹陷称神经沟。神经沟逐渐闭合形成神经管。 </a:t>
            </a:r>
            <a:endParaRPr lang="zh-CN" altLang="en-US" kern="1200" dirty="0">
              <a:solidFill>
                <a:schemeClr val="tx1"/>
              </a:solidFill>
              <a:latin typeface="+mn-lt"/>
              <a:ea typeface="+mn-ea"/>
              <a:cs typeface="+mn-cs"/>
            </a:endParaRPr>
          </a:p>
          <a:p>
            <a:pPr indent="0" algn="l">
              <a:lnSpc>
                <a:spcPct val="90000"/>
              </a:lnSpc>
              <a:buFont typeface="Arial" panose="020B0604020202020204" pitchFamily="34" charset="0"/>
              <a:buNone/>
            </a:pPr>
            <a:endParaRPr lang="zh-CN" altLang="en-US" dirty="0">
              <a:sym typeface="+mn-ea"/>
            </a:endParaRPr>
          </a:p>
        </p:txBody>
      </p:sp>
      <p:pic>
        <p:nvPicPr>
          <p:cNvPr id="6" name="图片 5" descr="图13—11"/>
          <p:cNvPicPr>
            <a:picLocks noChangeAspect="1"/>
          </p:cNvPicPr>
          <p:nvPr/>
        </p:nvPicPr>
        <p:blipFill>
          <a:blip r:embed="rId3"/>
          <a:stretch>
            <a:fillRect/>
          </a:stretch>
        </p:blipFill>
        <p:spPr>
          <a:xfrm>
            <a:off x="5756910" y="2090420"/>
            <a:ext cx="5211763" cy="324961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单元十三</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人体胚胎学概要</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60145"/>
            <a:ext cx="10870565" cy="490156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二、三胚层的分化</a:t>
            </a:r>
            <a:endParaRPr lang="zh-CN" altLang="en-US" sz="2800" dirty="0"/>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80795" y="1955165"/>
            <a:ext cx="2792095" cy="3362325"/>
          </a:xfrm>
          <a:prstGeom prst="rect">
            <a:avLst/>
          </a:prstGeom>
          <a:noFill/>
        </p:spPr>
        <p:txBody>
          <a:bodyPr wrap="square" rtlCol="0" anchor="t">
            <a:noAutofit/>
          </a:bodyPr>
          <a:p>
            <a:pPr indent="0" algn="l">
              <a:lnSpc>
                <a:spcPct val="90000"/>
              </a:lnSpc>
              <a:buFont typeface="Arial" panose="020B0604020202020204" pitchFamily="34" charset="0"/>
              <a:buNone/>
            </a:pPr>
            <a:r>
              <a:rPr lang="zh-CN" altLang="en-US" dirty="0">
                <a:sym typeface="+mn-ea"/>
              </a:rPr>
              <a:t>神经管头端和尾端分别发育成脑和脊髓。当神经沟闭合形成神经管时，一些细胞在神经管背外侧形成两条纵行的细胞索称神经嵴，分化为周围神经系统。神经管以外的外胚层细胞分化为皮肤的表皮和附属器。</a:t>
            </a:r>
            <a:endParaRPr lang="zh-CN" altLang="en-US" dirty="0">
              <a:sym typeface="+mn-ea"/>
            </a:endParaRPr>
          </a:p>
        </p:txBody>
      </p:sp>
      <p:pic>
        <p:nvPicPr>
          <p:cNvPr id="49156" name="图片 49155" descr="图13—12"/>
          <p:cNvPicPr>
            <a:picLocks noChangeAspect="1"/>
          </p:cNvPicPr>
          <p:nvPr/>
        </p:nvPicPr>
        <p:blipFill>
          <a:blip r:embed="rId3"/>
          <a:stretch>
            <a:fillRect/>
          </a:stretch>
        </p:blipFill>
        <p:spPr>
          <a:xfrm>
            <a:off x="5773738" y="1559560"/>
            <a:ext cx="4248150" cy="439261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77950"/>
            <a:ext cx="10870565" cy="46837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二、三胚层的分化</a:t>
            </a:r>
            <a:endParaRPr lang="zh-CN" altLang="en-US" sz="2800" dirty="0"/>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80795" y="1955165"/>
            <a:ext cx="3944620" cy="3362325"/>
          </a:xfrm>
          <a:prstGeom prst="rect">
            <a:avLst/>
          </a:prstGeom>
          <a:noFill/>
        </p:spPr>
        <p:txBody>
          <a:bodyPr wrap="square" rtlCol="0" anchor="t">
            <a:noAutofit/>
          </a:bodyPr>
          <a:p>
            <a:pPr indent="0" algn="l">
              <a:buFont typeface="Arial" panose="020B0604020202020204" pitchFamily="34" charset="0"/>
              <a:buNone/>
            </a:pPr>
            <a:r>
              <a:rPr lang="zh-CN" altLang="en-US" dirty="0">
                <a:sym typeface="+mn-ea"/>
              </a:rPr>
              <a:t>在脊索两侧的中胚层，第</a:t>
            </a:r>
            <a:r>
              <a:rPr lang="en-US" altLang="zh-CN">
                <a:sym typeface="+mn-ea"/>
              </a:rPr>
              <a:t>3</a:t>
            </a:r>
            <a:r>
              <a:rPr lang="zh-CN" altLang="en-US" dirty="0">
                <a:sym typeface="+mn-ea"/>
              </a:rPr>
              <a:t>周末分化为</a:t>
            </a:r>
            <a:r>
              <a:rPr lang="en-US" altLang="zh-CN">
                <a:sym typeface="+mn-ea"/>
              </a:rPr>
              <a:t>3</a:t>
            </a:r>
            <a:r>
              <a:rPr lang="zh-CN" altLang="en-US" dirty="0">
                <a:sym typeface="+mn-ea"/>
              </a:rPr>
              <a:t>部分：从内向外依次为轴旁中胚层、间介中胚层和侧中胚层。其余散在的中胚层细胞称间充质，它将分化为结缔组织以及血管、肌组织等。</a:t>
            </a:r>
            <a:endParaRPr lang="zh-CN" altLang="en-US" kern="1200" dirty="0">
              <a:solidFill>
                <a:schemeClr val="tx1"/>
              </a:solidFill>
              <a:latin typeface="+mn-lt"/>
              <a:ea typeface="+mn-ea"/>
              <a:cs typeface="+mn-cs"/>
            </a:endParaRPr>
          </a:p>
          <a:p>
            <a:pPr indent="0" algn="l">
              <a:buFont typeface="Arial" panose="020B0604020202020204" pitchFamily="34" charset="0"/>
              <a:buNone/>
            </a:pPr>
            <a:r>
              <a:rPr lang="zh-CN" altLang="en-US" dirty="0">
                <a:sym typeface="+mn-ea"/>
              </a:rPr>
              <a:t>（</a:t>
            </a:r>
            <a:r>
              <a:rPr lang="en-US" altLang="zh-CN">
                <a:sym typeface="+mn-ea"/>
              </a:rPr>
              <a:t>1</a:t>
            </a:r>
            <a:r>
              <a:rPr lang="zh-CN" altLang="en-US" dirty="0">
                <a:sym typeface="+mn-ea"/>
              </a:rPr>
              <a:t>）轴旁中胚层：紧邻脊索两侧的中胚层细胞迅速增生，呈结节状称体节。体节共有</a:t>
            </a:r>
            <a:r>
              <a:rPr lang="en-US" altLang="zh-CN">
                <a:sym typeface="+mn-ea"/>
              </a:rPr>
              <a:t>42</a:t>
            </a:r>
            <a:r>
              <a:rPr lang="zh-CN" altLang="en-US" dirty="0">
                <a:sym typeface="+mn-ea"/>
              </a:rPr>
              <a:t>～</a:t>
            </a:r>
            <a:r>
              <a:rPr lang="en-US" altLang="zh-CN">
                <a:sym typeface="+mn-ea"/>
              </a:rPr>
              <a:t>44</a:t>
            </a:r>
            <a:r>
              <a:rPr lang="zh-CN" altLang="en-US" dirty="0">
                <a:sym typeface="+mn-ea"/>
              </a:rPr>
              <a:t>对，是推算胚龄的重要标志之一。体节将分化为皮肤的真皮、骨骼肌及大部分中轴骨骼。</a:t>
            </a:r>
            <a:endParaRPr lang="zh-CN" altLang="en-US" dirty="0">
              <a:sym typeface="+mn-ea"/>
            </a:endParaRPr>
          </a:p>
        </p:txBody>
      </p:sp>
      <p:sp>
        <p:nvSpPr>
          <p:cNvPr id="2" name="文本框 1"/>
          <p:cNvSpPr txBox="1"/>
          <p:nvPr/>
        </p:nvSpPr>
        <p:spPr>
          <a:xfrm>
            <a:off x="661035" y="832485"/>
            <a:ext cx="6096000" cy="368300"/>
          </a:xfrm>
          <a:prstGeom prst="rect">
            <a:avLst/>
          </a:prstGeom>
          <a:noFill/>
        </p:spPr>
        <p:txBody>
          <a:bodyPr wrap="square" rtlCol="0" anchor="t">
            <a:spAutoFit/>
          </a:bodyPr>
          <a:p>
            <a:r>
              <a:rPr lang="zh-CN" altLang="en-US" dirty="0">
                <a:sym typeface="+mn-ea"/>
              </a:rPr>
              <a:t>（二）中胚层的分化 </a:t>
            </a:r>
            <a:endParaRPr lang="zh-CN" altLang="en-US" dirty="0">
              <a:sym typeface="+mn-ea"/>
            </a:endParaRPr>
          </a:p>
        </p:txBody>
      </p:sp>
      <p:pic>
        <p:nvPicPr>
          <p:cNvPr id="51204" name="图片 51203" descr="图13—13"/>
          <p:cNvPicPr>
            <a:picLocks noChangeAspect="1"/>
          </p:cNvPicPr>
          <p:nvPr/>
        </p:nvPicPr>
        <p:blipFill>
          <a:blip r:embed="rId3"/>
          <a:stretch>
            <a:fillRect/>
          </a:stretch>
        </p:blipFill>
        <p:spPr>
          <a:xfrm>
            <a:off x="5875655" y="1592580"/>
            <a:ext cx="5100320" cy="43808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77950"/>
            <a:ext cx="10870565" cy="46837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二、三胚层的分化</a:t>
            </a:r>
            <a:endParaRPr lang="zh-CN" altLang="en-US" sz="2800" dirty="0"/>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783590" y="1628775"/>
            <a:ext cx="9286240" cy="3599815"/>
          </a:xfrm>
          <a:prstGeom prst="rect">
            <a:avLst/>
          </a:prstGeom>
          <a:noFill/>
        </p:spPr>
        <p:txBody>
          <a:bodyPr wrap="square" rtlCol="0" anchor="t">
            <a:noAutofit/>
          </a:bodyPr>
          <a:p>
            <a:pPr indent="0" algn="l">
              <a:lnSpc>
                <a:spcPct val="90000"/>
              </a:lnSpc>
              <a:buFont typeface="Arial" panose="020B0604020202020204" pitchFamily="34" charset="0"/>
              <a:buNone/>
            </a:pPr>
            <a:r>
              <a:rPr lang="zh-CN" altLang="en-US" dirty="0">
                <a:sym typeface="+mn-ea"/>
              </a:rPr>
              <a:t>（</a:t>
            </a:r>
            <a:r>
              <a:rPr lang="en-US" altLang="zh-CN">
                <a:sym typeface="+mn-ea"/>
              </a:rPr>
              <a:t>2</a:t>
            </a:r>
            <a:r>
              <a:rPr lang="zh-CN" altLang="en-US" dirty="0">
                <a:sym typeface="+mn-ea"/>
              </a:rPr>
              <a:t>）间介中胚层：位于轴旁中胚层与侧中胚层之间，分化为泌尿、生殖系统的主要器官。</a:t>
            </a:r>
            <a:endParaRPr lang="zh-CN" altLang="en-US" kern="1200" dirty="0">
              <a:solidFill>
                <a:schemeClr val="tx1"/>
              </a:solidFill>
              <a:latin typeface="+mn-lt"/>
              <a:ea typeface="+mn-ea"/>
              <a:cs typeface="+mn-cs"/>
            </a:endParaRPr>
          </a:p>
          <a:p>
            <a:pPr indent="0" algn="l">
              <a:lnSpc>
                <a:spcPct val="90000"/>
              </a:lnSpc>
              <a:buFont typeface="Arial" panose="020B0604020202020204" pitchFamily="34" charset="0"/>
              <a:buNone/>
            </a:pPr>
            <a:r>
              <a:rPr lang="zh-CN" altLang="en-US" dirty="0">
                <a:sym typeface="+mn-ea"/>
              </a:rPr>
              <a:t>（</a:t>
            </a:r>
            <a:r>
              <a:rPr lang="en-US" altLang="zh-CN">
                <a:sym typeface="+mn-ea"/>
              </a:rPr>
              <a:t>3</a:t>
            </a:r>
            <a:r>
              <a:rPr lang="zh-CN" altLang="en-US" dirty="0">
                <a:sym typeface="+mn-ea"/>
              </a:rPr>
              <a:t>）侧中胚层：分为两层，与外胚层相贴者称体壁中胚层，分化为躯干和四肢的骨、骨骼肌和血管等；与内胚层相贴者称脏壁中胚层，分化为内脏平滑肌与结缔组织等。两层之间的腔隙称胚内体腔，分化为心包腔、胸膜腔和腹膜腔等。 </a:t>
            </a:r>
            <a:endParaRPr lang="zh-CN" altLang="en-US" dirty="0">
              <a:sym typeface="+mn-ea"/>
            </a:endParaRPr>
          </a:p>
          <a:p>
            <a:pPr indent="0" algn="l">
              <a:lnSpc>
                <a:spcPct val="90000"/>
              </a:lnSpc>
              <a:buFont typeface="Arial" panose="020B0604020202020204" pitchFamily="34" charset="0"/>
              <a:buNone/>
            </a:pPr>
            <a:endParaRPr lang="zh-CN" altLang="en-US" dirty="0">
              <a:sym typeface="+mn-ea"/>
            </a:endParaRPr>
          </a:p>
          <a:p>
            <a:pPr indent="0" algn="l">
              <a:lnSpc>
                <a:spcPct val="90000"/>
              </a:lnSpc>
              <a:buFont typeface="Arial" panose="020B0604020202020204" pitchFamily="34" charset="0"/>
              <a:buNone/>
            </a:pPr>
            <a:r>
              <a:rPr lang="zh-CN" altLang="en-US" dirty="0">
                <a:sym typeface="+mn-ea"/>
              </a:rPr>
              <a:t>（三）内胚层的分化 </a:t>
            </a:r>
            <a:endParaRPr lang="zh-CN" altLang="en-US" dirty="0">
              <a:sym typeface="+mn-ea"/>
            </a:endParaRPr>
          </a:p>
          <a:p>
            <a:pPr indent="0" algn="l">
              <a:lnSpc>
                <a:spcPct val="90000"/>
              </a:lnSpc>
              <a:buFont typeface="Arial" panose="020B0604020202020204" pitchFamily="34" charset="0"/>
              <a:buNone/>
            </a:pPr>
            <a:r>
              <a:rPr lang="zh-CN" altLang="en-US" dirty="0">
                <a:sym typeface="+mn-ea"/>
              </a:rPr>
              <a:t>随着圆桶状胚体的形成，内胚层卷折形成原始消化管（原肠）。其头端由口咽膜封闭，尾端由泄殖腔膜封闭。原始消化管将分化为消化系统和呼吸系统各器官的上皮组织。</a:t>
            </a:r>
            <a:endParaRPr lang="zh-CN" altLang="en-US" dirty="0">
              <a:sym typeface="+mn-ea"/>
            </a:endParaRPr>
          </a:p>
        </p:txBody>
      </p:sp>
      <p:sp>
        <p:nvSpPr>
          <p:cNvPr id="2" name="文本框 1"/>
          <p:cNvSpPr txBox="1"/>
          <p:nvPr/>
        </p:nvSpPr>
        <p:spPr>
          <a:xfrm>
            <a:off x="661035" y="832485"/>
            <a:ext cx="6096000" cy="368300"/>
          </a:xfrm>
          <a:prstGeom prst="rect">
            <a:avLst/>
          </a:prstGeom>
          <a:noFill/>
        </p:spPr>
        <p:txBody>
          <a:bodyPr wrap="square" rtlCol="0" anchor="t">
            <a:spAutoFit/>
          </a:bodyPr>
          <a:p>
            <a:r>
              <a:rPr lang="zh-CN" altLang="en-US" dirty="0">
                <a:sym typeface="+mn-ea"/>
              </a:rPr>
              <a:t>（二）中胚层的分化 </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1763395" y="1529715"/>
            <a:ext cx="8645525"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任务五</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胎膜与胎盘</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77950"/>
            <a:ext cx="10870565" cy="46837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胎膜</a:t>
            </a:r>
            <a:endParaRPr lang="zh-CN" altLang="en-US" sz="2800" dirty="0"/>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0320" y="2512695"/>
            <a:ext cx="3479165" cy="2804795"/>
          </a:xfrm>
          <a:prstGeom prst="rect">
            <a:avLst/>
          </a:prstGeom>
          <a:noFill/>
        </p:spPr>
        <p:txBody>
          <a:bodyPr wrap="square" rtlCol="0" anchor="t">
            <a:noAutofit/>
          </a:bodyPr>
          <a:p>
            <a:pPr indent="0" algn="l">
              <a:lnSpc>
                <a:spcPct val="90000"/>
              </a:lnSpc>
              <a:buFont typeface="Arial" panose="020B0604020202020204" pitchFamily="34" charset="0"/>
              <a:buNone/>
            </a:pPr>
            <a:r>
              <a:rPr lang="zh-CN" altLang="en-US" dirty="0">
                <a:sym typeface="+mn-ea"/>
              </a:rPr>
              <a:t>胎膜是胎儿的附属结构，对胚胎起保护和营养作用。当胎儿娩出时一并排出母体外。胎膜包括绒毛膜、卵黄囊、尿囊、羊膜和脐带。</a:t>
            </a:r>
            <a:endParaRPr lang="zh-CN" altLang="en-US" dirty="0">
              <a:sym typeface="+mn-ea"/>
            </a:endParaRPr>
          </a:p>
        </p:txBody>
      </p:sp>
      <p:pic>
        <p:nvPicPr>
          <p:cNvPr id="54276" name="图片 54275" descr="图13—14"/>
          <p:cNvPicPr>
            <a:picLocks noChangeAspect="1"/>
          </p:cNvPicPr>
          <p:nvPr/>
        </p:nvPicPr>
        <p:blipFill>
          <a:blip r:embed="rId3"/>
          <a:stretch>
            <a:fillRect/>
          </a:stretch>
        </p:blipFill>
        <p:spPr>
          <a:xfrm>
            <a:off x="5711190" y="1717993"/>
            <a:ext cx="5040313" cy="40719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77950"/>
            <a:ext cx="10870565" cy="46837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胎膜</a:t>
            </a:r>
            <a:endParaRPr lang="zh-CN" altLang="en-US" sz="2800" dirty="0"/>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0320" y="1957070"/>
            <a:ext cx="4591050" cy="3360420"/>
          </a:xfrm>
          <a:prstGeom prst="rect">
            <a:avLst/>
          </a:prstGeom>
          <a:noFill/>
        </p:spPr>
        <p:txBody>
          <a:bodyPr wrap="square" rtlCol="0" anchor="t">
            <a:noAutofit/>
          </a:bodyPr>
          <a:p>
            <a:pPr indent="0" algn="l">
              <a:lnSpc>
                <a:spcPct val="90000"/>
              </a:lnSpc>
              <a:buFont typeface="Arial" panose="020B0604020202020204" pitchFamily="34" charset="0"/>
              <a:buNone/>
            </a:pPr>
            <a:r>
              <a:rPr lang="zh-CN" altLang="en-US" dirty="0">
                <a:sym typeface="+mn-ea"/>
              </a:rPr>
              <a:t>胚胎第</a:t>
            </a:r>
            <a:r>
              <a:rPr lang="en-US" altLang="zh-CN">
                <a:sym typeface="+mn-ea"/>
              </a:rPr>
              <a:t>2</a:t>
            </a:r>
            <a:r>
              <a:rPr lang="zh-CN" altLang="en-US" dirty="0">
                <a:sym typeface="+mn-ea"/>
              </a:rPr>
              <a:t>周时，滋养层和胚外中胚层共同形成绒毛膜。滋养层向蜕膜伸出突起，形成绒毛，胚外中胚层伸人绒毛内，逐渐分化成绒毛内的血管、结缔组织，此时滋养层，称绒毛膜。绒毛周围形成绒毛间隙，充满来自母体子宫螺旋动脉的血液，这样绒毛不断的与母体血液进行物质交换。胚胎早期，绒毛膜表面的绒毛分布均匀。随着胚体的发育，包蜕膜内绒毛逐渐退化、消失，形成平滑绒毛膜；而基蜕膜内的绒毛生长旺盛，形成丛密绒毛膜，将来与基蜕膜共同构成胎盘。</a:t>
            </a:r>
            <a:endParaRPr lang="zh-CN" altLang="en-US" dirty="0">
              <a:sym typeface="+mn-ea"/>
            </a:endParaRPr>
          </a:p>
        </p:txBody>
      </p:sp>
      <p:sp>
        <p:nvSpPr>
          <p:cNvPr id="2" name="文本框 1"/>
          <p:cNvSpPr txBox="1"/>
          <p:nvPr/>
        </p:nvSpPr>
        <p:spPr>
          <a:xfrm>
            <a:off x="661035" y="901700"/>
            <a:ext cx="6096000" cy="368300"/>
          </a:xfrm>
          <a:prstGeom prst="rect">
            <a:avLst/>
          </a:prstGeom>
          <a:noFill/>
        </p:spPr>
        <p:txBody>
          <a:bodyPr wrap="square" rtlCol="0" anchor="t">
            <a:spAutoFit/>
          </a:bodyPr>
          <a:p>
            <a:r>
              <a:rPr lang="zh-CN" altLang="en-US" dirty="0">
                <a:sym typeface="+mn-ea"/>
              </a:rPr>
              <a:t>（一）绒毛膜</a:t>
            </a:r>
            <a:endParaRPr lang="zh-CN" altLang="en-US" dirty="0">
              <a:sym typeface="+mn-ea"/>
            </a:endParaRPr>
          </a:p>
        </p:txBody>
      </p:sp>
      <p:pic>
        <p:nvPicPr>
          <p:cNvPr id="56324" name="图片 56323" descr="图13—15"/>
          <p:cNvPicPr>
            <a:picLocks noChangeAspect="1"/>
          </p:cNvPicPr>
          <p:nvPr/>
        </p:nvPicPr>
        <p:blipFill>
          <a:blip r:embed="rId3"/>
          <a:stretch>
            <a:fillRect/>
          </a:stretch>
        </p:blipFill>
        <p:spPr>
          <a:xfrm>
            <a:off x="5951220" y="1483360"/>
            <a:ext cx="5109845" cy="4029710"/>
          </a:xfrm>
          <a:prstGeom prst="rect">
            <a:avLst/>
          </a:prstGeom>
          <a:noFill/>
          <a:ln w="9525">
            <a:noFill/>
          </a:ln>
        </p:spPr>
      </p:pic>
      <p:sp>
        <p:nvSpPr>
          <p:cNvPr id="3" name="文本框 2"/>
          <p:cNvSpPr txBox="1"/>
          <p:nvPr/>
        </p:nvSpPr>
        <p:spPr>
          <a:xfrm>
            <a:off x="5435600" y="5556250"/>
            <a:ext cx="6096000" cy="368300"/>
          </a:xfrm>
          <a:prstGeom prst="rect">
            <a:avLst/>
          </a:prstGeom>
          <a:noFill/>
        </p:spPr>
        <p:txBody>
          <a:bodyPr wrap="square" rtlCol="0" anchor="t">
            <a:spAutoFit/>
          </a:bodyPr>
          <a:p>
            <a:r>
              <a:rPr lang="en-US" altLang="zh-CN" dirty="0">
                <a:sym typeface="+mn-ea"/>
              </a:rPr>
              <a:t>             </a:t>
            </a:r>
            <a:r>
              <a:rPr lang="zh-CN" altLang="en-US" dirty="0">
                <a:sym typeface="+mn-ea"/>
              </a:rPr>
              <a:t>早期绒毛的断面 </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77950"/>
            <a:ext cx="10870565" cy="46837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胎膜</a:t>
            </a:r>
            <a:endParaRPr lang="zh-CN" altLang="en-US" sz="2800" dirty="0"/>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0320" y="1570355"/>
            <a:ext cx="9733280" cy="3747135"/>
          </a:xfrm>
          <a:prstGeom prst="rect">
            <a:avLst/>
          </a:prstGeom>
          <a:noFill/>
        </p:spPr>
        <p:txBody>
          <a:bodyPr wrap="square" rtlCol="0" anchor="t">
            <a:noAutofit/>
          </a:bodyPr>
          <a:p>
            <a:pPr indent="0" algn="l">
              <a:lnSpc>
                <a:spcPct val="90000"/>
              </a:lnSpc>
              <a:buFont typeface="Arial" panose="020B0604020202020204" pitchFamily="34" charset="0"/>
              <a:buNone/>
            </a:pPr>
            <a:endParaRPr lang="zh-CN" altLang="en-US" dirty="0">
              <a:sym typeface="+mn-ea"/>
            </a:endParaRPr>
          </a:p>
          <a:p>
            <a:pPr indent="0" algn="l">
              <a:lnSpc>
                <a:spcPct val="90000"/>
              </a:lnSpc>
              <a:buFont typeface="Arial" panose="020B0604020202020204" pitchFamily="34" charset="0"/>
              <a:buNone/>
            </a:pPr>
            <a:endParaRPr lang="zh-CN" altLang="en-US" dirty="0">
              <a:sym typeface="+mn-ea"/>
            </a:endParaRPr>
          </a:p>
          <a:p>
            <a:pPr indent="0" algn="l">
              <a:lnSpc>
                <a:spcPct val="90000"/>
              </a:lnSpc>
              <a:buFont typeface="Arial" panose="020B0604020202020204" pitchFamily="34" charset="0"/>
              <a:buNone/>
            </a:pPr>
            <a:r>
              <a:rPr lang="zh-CN" altLang="en-US" dirty="0">
                <a:sym typeface="+mn-ea"/>
              </a:rPr>
              <a:t>随着胚盘向腹侧卷曲，卵黄囊被包入脐带内，随之退化消失。人类的造血干细胞来自卵黄囊壁上的胚外中胚层。</a:t>
            </a:r>
            <a:endParaRPr lang="zh-CN" altLang="en-US" dirty="0">
              <a:sym typeface="+mn-ea"/>
            </a:endParaRPr>
          </a:p>
          <a:p>
            <a:pPr indent="0" algn="l">
              <a:lnSpc>
                <a:spcPct val="90000"/>
              </a:lnSpc>
              <a:buFont typeface="Arial" panose="020B0604020202020204" pitchFamily="34" charset="0"/>
              <a:buNone/>
            </a:pPr>
            <a:r>
              <a:rPr lang="zh-CN" altLang="en-US" dirty="0">
                <a:sym typeface="+mn-ea"/>
              </a:rPr>
              <a:t>（三）羊膜</a:t>
            </a:r>
            <a:endParaRPr lang="zh-CN" altLang="en-US" dirty="0">
              <a:sym typeface="+mn-ea"/>
            </a:endParaRPr>
          </a:p>
          <a:p>
            <a:pPr indent="0" algn="l">
              <a:lnSpc>
                <a:spcPct val="90000"/>
              </a:lnSpc>
              <a:buFont typeface="Arial" panose="020B0604020202020204" pitchFamily="34" charset="0"/>
              <a:buNone/>
            </a:pPr>
            <a:r>
              <a:rPr lang="zh-CN" altLang="en-US" dirty="0">
                <a:sym typeface="+mn-ea"/>
              </a:rPr>
              <a:t>羊膜为半透明薄膜。开始时，羊膜附着于胚盘的边缘，羊膜腔位于胚盘的背侧。随着胚盘向腹侧卷曲，羊膜腔也同时向腹侧扩展，最后整个胚胎被包在羊膜腔内。由于羊膜腔的逐渐扩大，使羊膜与绒毛膜相贴，胚外体腔消失。</a:t>
            </a:r>
            <a:endParaRPr lang="zh-CN" altLang="en-US" kern="1200" dirty="0">
              <a:solidFill>
                <a:schemeClr val="tx1"/>
              </a:solidFill>
              <a:latin typeface="+mn-lt"/>
              <a:ea typeface="+mn-ea"/>
              <a:cs typeface="+mn-cs"/>
            </a:endParaRPr>
          </a:p>
          <a:p>
            <a:pPr indent="0" algn="l">
              <a:lnSpc>
                <a:spcPct val="90000"/>
              </a:lnSpc>
              <a:buFont typeface="Arial" panose="020B0604020202020204" pitchFamily="34" charset="0"/>
              <a:buNone/>
            </a:pPr>
            <a:r>
              <a:rPr lang="zh-CN" altLang="en-US" dirty="0">
                <a:sym typeface="+mn-ea"/>
              </a:rPr>
              <a:t>羊膜腔内充满羊水，胎儿在羊水中生长发育。羊水由羊膜上皮的分泌物和胎儿的排泄物组成。在胚胎发育过程中，羊水给胎儿提供了自由生长和活动的空间，可防止胎儿肢体粘连，能减轻外力对胎儿的震动和压迫，分娩时还有扩张子宫颈和冲洗产道的作用。</a:t>
            </a:r>
            <a:endParaRPr lang="zh-CN" altLang="en-US" kern="1200" dirty="0">
              <a:solidFill>
                <a:schemeClr val="tx1"/>
              </a:solidFill>
              <a:latin typeface="+mn-lt"/>
              <a:ea typeface="+mn-ea"/>
              <a:cs typeface="+mn-cs"/>
            </a:endParaRPr>
          </a:p>
          <a:p>
            <a:pPr indent="0" algn="l">
              <a:lnSpc>
                <a:spcPct val="90000"/>
              </a:lnSpc>
              <a:buFont typeface="Arial" panose="020B0604020202020204" pitchFamily="34" charset="0"/>
              <a:buNone/>
            </a:pPr>
            <a:r>
              <a:rPr lang="zh-CN" altLang="en-US" dirty="0">
                <a:sym typeface="+mn-ea"/>
              </a:rPr>
              <a:t>足月胎儿羊水量为</a:t>
            </a:r>
            <a:r>
              <a:rPr lang="en-US" altLang="zh-CN">
                <a:sym typeface="+mn-ea"/>
              </a:rPr>
              <a:t>1000—1500m1</a:t>
            </a:r>
            <a:r>
              <a:rPr lang="zh-CN" altLang="en-US" dirty="0">
                <a:sym typeface="+mn-ea"/>
              </a:rPr>
              <a:t>。如果少于</a:t>
            </a:r>
            <a:r>
              <a:rPr lang="en-US" altLang="zh-CN">
                <a:sym typeface="+mn-ea"/>
              </a:rPr>
              <a:t>500m1</a:t>
            </a:r>
            <a:r>
              <a:rPr lang="zh-CN" altLang="en-US" dirty="0">
                <a:sym typeface="+mn-ea"/>
              </a:rPr>
              <a:t>，为羊水过少，常见于无肾胎儿或尿道闭锁等畸形；羊水多于</a:t>
            </a:r>
            <a:r>
              <a:rPr lang="en-US" altLang="zh-CN">
                <a:sym typeface="+mn-ea"/>
              </a:rPr>
              <a:t>2000ml</a:t>
            </a:r>
            <a:r>
              <a:rPr lang="zh-CN" altLang="en-US" dirty="0">
                <a:sym typeface="+mn-ea"/>
              </a:rPr>
              <a:t>为羊水过多，常见于无脑儿或消化管闭锁等畸形。</a:t>
            </a:r>
            <a:endParaRPr lang="zh-CN" altLang="en-US" dirty="0">
              <a:sym typeface="+mn-ea"/>
            </a:endParaRPr>
          </a:p>
        </p:txBody>
      </p:sp>
      <p:sp>
        <p:nvSpPr>
          <p:cNvPr id="7" name="文本框 6"/>
          <p:cNvSpPr txBox="1"/>
          <p:nvPr/>
        </p:nvSpPr>
        <p:spPr>
          <a:xfrm>
            <a:off x="1290320" y="1718310"/>
            <a:ext cx="6096000" cy="368300"/>
          </a:xfrm>
          <a:prstGeom prst="rect">
            <a:avLst/>
          </a:prstGeom>
          <a:noFill/>
        </p:spPr>
        <p:txBody>
          <a:bodyPr wrap="square" rtlCol="0" anchor="t">
            <a:spAutoFit/>
          </a:bodyPr>
          <a:p>
            <a:r>
              <a:rPr lang="zh-CN" altLang="en-US" dirty="0">
                <a:sym typeface="+mn-ea"/>
              </a:rPr>
              <a:t>（二）卵黄囊</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77950"/>
            <a:ext cx="10870565" cy="46837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胎膜</a:t>
            </a:r>
            <a:endParaRPr lang="zh-CN" altLang="en-US" sz="2800" dirty="0"/>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0320" y="1570355"/>
            <a:ext cx="9733280" cy="3747135"/>
          </a:xfrm>
          <a:prstGeom prst="rect">
            <a:avLst/>
          </a:prstGeom>
          <a:noFill/>
        </p:spPr>
        <p:txBody>
          <a:bodyPr wrap="square" rtlCol="0" anchor="t">
            <a:noAutofit/>
          </a:bodyPr>
          <a:p>
            <a:pPr indent="0" algn="l">
              <a:lnSpc>
                <a:spcPct val="90000"/>
              </a:lnSpc>
              <a:buFont typeface="Arial" panose="020B0604020202020204" pitchFamily="34" charset="0"/>
              <a:buNone/>
            </a:pPr>
            <a:endParaRPr lang="zh-CN" altLang="en-US" dirty="0">
              <a:sym typeface="+mn-ea"/>
            </a:endParaRPr>
          </a:p>
          <a:p>
            <a:pPr indent="0" algn="l">
              <a:lnSpc>
                <a:spcPct val="90000"/>
              </a:lnSpc>
              <a:buFont typeface="Arial" panose="020B0604020202020204" pitchFamily="34" charset="0"/>
              <a:buNone/>
            </a:pPr>
            <a:r>
              <a:rPr lang="zh-CN" altLang="en-US" dirty="0">
                <a:sym typeface="+mn-ea"/>
              </a:rPr>
              <a:t>（四）尿囊</a:t>
            </a:r>
            <a:endParaRPr lang="zh-CN" altLang="en-US" dirty="0">
              <a:sym typeface="+mn-ea"/>
            </a:endParaRPr>
          </a:p>
          <a:p>
            <a:pPr indent="0" algn="l">
              <a:buFont typeface="Arial" panose="020B0604020202020204" pitchFamily="34" charset="0"/>
              <a:buNone/>
            </a:pPr>
            <a:r>
              <a:rPr lang="zh-CN" altLang="en-US" dirty="0">
                <a:sym typeface="+mn-ea"/>
              </a:rPr>
              <a:t>尿囊是胚胎第</a:t>
            </a:r>
            <a:r>
              <a:rPr lang="en-US" altLang="zh-CN">
                <a:sym typeface="+mn-ea"/>
              </a:rPr>
              <a:t>3</a:t>
            </a:r>
            <a:r>
              <a:rPr lang="zh-CN" altLang="en-US" dirty="0">
                <a:sym typeface="+mn-ea"/>
              </a:rPr>
              <a:t>周时，卵黄囊顶部的尾侧，内胚层向体蒂内突出形成的一个盲囊。尿囊周围的胚外中胚层分化为尿囊动脉和尿囊静脉。尿囊根部参与膀胱顶的形成，其余的部分退化并卷入脐带内。尿囊动脉和尿囊静脉最终演化为一对脐动脉和一条脐静脉。</a:t>
            </a:r>
            <a:endParaRPr lang="zh-CN" altLang="en-US" dirty="0">
              <a:sym typeface="+mn-ea"/>
            </a:endParaRPr>
          </a:p>
          <a:p>
            <a:pPr indent="0" algn="l">
              <a:buFont typeface="Arial" panose="020B0604020202020204" pitchFamily="34" charset="0"/>
              <a:buNone/>
            </a:pPr>
            <a:r>
              <a:rPr lang="zh-CN" altLang="en-US" dirty="0">
                <a:sym typeface="+mn-ea"/>
              </a:rPr>
              <a:t>（五）脐带 </a:t>
            </a:r>
            <a:endParaRPr lang="zh-CN" altLang="en-US" dirty="0"/>
          </a:p>
          <a:p>
            <a:pPr indent="0" algn="l">
              <a:buFont typeface="Arial" panose="020B0604020202020204" pitchFamily="34" charset="0"/>
              <a:buNone/>
            </a:pPr>
            <a:r>
              <a:rPr lang="zh-CN" altLang="en-US" dirty="0">
                <a:sym typeface="+mn-ea"/>
              </a:rPr>
              <a:t>脐带是连接在胎儿脐部与胎盘之间的柔软的圆索状结构，是胎儿与胎盘间物质交换的通道。脐带是由羊膜包绕体蒂、尿囊、卵黄囊、两条脐动脉、一条脐静脉及结缔组织而成。</a:t>
            </a:r>
            <a:endParaRPr lang="zh-CN" altLang="en-US" kern="1200" dirty="0">
              <a:solidFill>
                <a:schemeClr val="tx1"/>
              </a:solidFill>
              <a:latin typeface="+mn-lt"/>
              <a:ea typeface="+mn-ea"/>
              <a:cs typeface="+mn-cs"/>
            </a:endParaRPr>
          </a:p>
          <a:p>
            <a:pPr indent="0" algn="l">
              <a:buFont typeface="Arial" panose="020B0604020202020204" pitchFamily="34" charset="0"/>
              <a:buNone/>
            </a:pPr>
            <a:r>
              <a:rPr lang="zh-CN" altLang="en-US" dirty="0">
                <a:sym typeface="+mn-ea"/>
              </a:rPr>
              <a:t>脐带长约</a:t>
            </a:r>
            <a:r>
              <a:rPr lang="en-US" altLang="zh-CN">
                <a:sym typeface="+mn-ea"/>
              </a:rPr>
              <a:t>55cm</a:t>
            </a:r>
            <a:r>
              <a:rPr lang="zh-CN" altLang="en-US" dirty="0">
                <a:sym typeface="+mn-ea"/>
              </a:rPr>
              <a:t>。如果脐带长度超过</a:t>
            </a:r>
            <a:r>
              <a:rPr lang="en-US" altLang="zh-CN">
                <a:sym typeface="+mn-ea"/>
              </a:rPr>
              <a:t>120cm</a:t>
            </a:r>
            <a:r>
              <a:rPr lang="zh-CN" altLang="en-US" dirty="0">
                <a:sym typeface="+mn-ea"/>
              </a:rPr>
              <a:t>，称脐带过长，易发生脐带绕颈、缠绕肢体等，引起胎儿发育不良或窒息死亡。如果脐带长度短于</a:t>
            </a:r>
            <a:r>
              <a:rPr lang="en-US" altLang="zh-CN">
                <a:sym typeface="+mn-ea"/>
              </a:rPr>
              <a:t>20 cm</a:t>
            </a:r>
            <a:r>
              <a:rPr lang="zh-CN" altLang="en-US" dirty="0">
                <a:sym typeface="+mn-ea"/>
              </a:rPr>
              <a:t>，称脐带过短，可引起胎盘早期剥离，造成大出血。</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77950"/>
            <a:ext cx="10870565" cy="46837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胎盘</a:t>
            </a:r>
            <a:endParaRPr lang="zh-CN" altLang="en-US" sz="2800" dirty="0"/>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952500" y="1562735"/>
            <a:ext cx="3736975" cy="3747135"/>
          </a:xfrm>
          <a:prstGeom prst="rect">
            <a:avLst/>
          </a:prstGeom>
          <a:noFill/>
        </p:spPr>
        <p:txBody>
          <a:bodyPr wrap="square" rtlCol="0" anchor="t">
            <a:noAutofit/>
          </a:bodyPr>
          <a:p>
            <a:pPr indent="0" algn="l">
              <a:lnSpc>
                <a:spcPct val="90000"/>
              </a:lnSpc>
              <a:buFont typeface="Arial" panose="020B0604020202020204" pitchFamily="34" charset="0"/>
              <a:buNone/>
            </a:pPr>
            <a:endParaRPr lang="zh-CN" altLang="en-US" dirty="0">
              <a:sym typeface="+mn-ea"/>
            </a:endParaRPr>
          </a:p>
          <a:p>
            <a:pPr indent="0" algn="l">
              <a:lnSpc>
                <a:spcPct val="90000"/>
              </a:lnSpc>
              <a:buFont typeface="Arial" panose="020B0604020202020204" pitchFamily="34" charset="0"/>
              <a:buNone/>
            </a:pPr>
            <a:r>
              <a:rPr lang="zh-CN" altLang="en-US" dirty="0">
                <a:sym typeface="+mn-ea"/>
              </a:rPr>
              <a:t>（</a:t>
            </a:r>
            <a:r>
              <a:rPr lang="zh-CN" altLang="en-US" dirty="0">
                <a:sym typeface="+mn-ea"/>
              </a:rPr>
              <a:t>一）胎盘的结构</a:t>
            </a:r>
            <a:endParaRPr lang="zh-CN" altLang="en-US" kern="1200" dirty="0">
              <a:solidFill>
                <a:schemeClr val="tx1"/>
              </a:solidFill>
              <a:latin typeface="+mn-lt"/>
              <a:ea typeface="+mn-ea"/>
              <a:cs typeface="+mn-cs"/>
            </a:endParaRPr>
          </a:p>
          <a:p>
            <a:pPr indent="0" algn="l">
              <a:lnSpc>
                <a:spcPct val="90000"/>
              </a:lnSpc>
              <a:buFont typeface="Arial" panose="020B0604020202020204" pitchFamily="34" charset="0"/>
              <a:buNone/>
            </a:pPr>
            <a:r>
              <a:rPr lang="zh-CN" altLang="en-US" dirty="0">
                <a:sym typeface="+mn-ea"/>
              </a:rPr>
              <a:t>足月胎儿的胎盘呈圆盘状，重约</a:t>
            </a:r>
            <a:r>
              <a:rPr lang="en-US" altLang="zh-CN">
                <a:sym typeface="+mn-ea"/>
              </a:rPr>
              <a:t>500 g</a:t>
            </a:r>
            <a:r>
              <a:rPr lang="zh-CN" altLang="en-US" dirty="0">
                <a:sym typeface="+mn-ea"/>
              </a:rPr>
              <a:t>，直径</a:t>
            </a:r>
            <a:r>
              <a:rPr lang="en-US" altLang="zh-CN">
                <a:sym typeface="+mn-ea"/>
              </a:rPr>
              <a:t>15</a:t>
            </a:r>
            <a:r>
              <a:rPr lang="zh-CN" altLang="en-US" dirty="0">
                <a:sym typeface="+mn-ea"/>
              </a:rPr>
              <a:t>～</a:t>
            </a:r>
            <a:r>
              <a:rPr lang="en-US" altLang="zh-CN">
                <a:sym typeface="+mn-ea"/>
              </a:rPr>
              <a:t>20cm</a:t>
            </a:r>
            <a:r>
              <a:rPr lang="zh-CN" altLang="en-US" dirty="0">
                <a:sym typeface="+mn-ea"/>
              </a:rPr>
              <a:t>，厚约</a:t>
            </a:r>
            <a:r>
              <a:rPr lang="en-US" altLang="zh-CN">
                <a:sym typeface="+mn-ea"/>
              </a:rPr>
              <a:t>2.5 cm</a:t>
            </a:r>
            <a:r>
              <a:rPr lang="zh-CN" altLang="en-US" dirty="0">
                <a:sym typeface="+mn-ea"/>
              </a:rPr>
              <a:t>。胎盘的胎儿面光滑，有羊膜覆盖，中央处有脐带附着。胎盘的母体面粗糙，可见</a:t>
            </a:r>
            <a:r>
              <a:rPr lang="en-US" altLang="zh-CN">
                <a:sym typeface="+mn-ea"/>
              </a:rPr>
              <a:t>15~20</a:t>
            </a:r>
            <a:r>
              <a:rPr lang="zh-CN" altLang="en-US" dirty="0">
                <a:sym typeface="+mn-ea"/>
              </a:rPr>
              <a:t>个微凸的胎盘小叶。 </a:t>
            </a:r>
            <a:endParaRPr lang="zh-CN" altLang="en-US" kern="1200" dirty="0">
              <a:solidFill>
                <a:schemeClr val="tx1"/>
              </a:solidFill>
              <a:latin typeface="+mn-lt"/>
              <a:ea typeface="+mn-ea"/>
              <a:cs typeface="+mn-cs"/>
            </a:endParaRPr>
          </a:p>
          <a:p>
            <a:pPr indent="0" algn="l">
              <a:lnSpc>
                <a:spcPct val="90000"/>
              </a:lnSpc>
              <a:buFont typeface="Arial" panose="020B0604020202020204" pitchFamily="34" charset="0"/>
              <a:buNone/>
            </a:pPr>
            <a:r>
              <a:rPr lang="zh-CN" altLang="en-US" dirty="0">
                <a:sym typeface="+mn-ea"/>
              </a:rPr>
              <a:t>胎盘由胎儿的丛密绒毛膜和母体的基蜕膜共同构成。绒毛膜上发出绒毛干，呈树状分支，相邻绒毛干间为绒毛间隙。基蜕膜向绒毛间隙发出胎盘隔，胎盘隔不完全分隔绒毛间隙，形成胎盘小叶。子宫螺旋动脉和静脉穿过基蜕膜开口于绒毛间隙，故绒毛间隙内充满母体血液，绒毛浸泡其中。</a:t>
            </a:r>
            <a:endParaRPr lang="zh-CN" altLang="en-US" dirty="0">
              <a:sym typeface="+mn-ea"/>
            </a:endParaRPr>
          </a:p>
        </p:txBody>
      </p:sp>
      <p:pic>
        <p:nvPicPr>
          <p:cNvPr id="62468" name="图片 62467" descr="图13—16"/>
          <p:cNvPicPr>
            <a:picLocks noChangeAspect="1"/>
          </p:cNvPicPr>
          <p:nvPr/>
        </p:nvPicPr>
        <p:blipFill>
          <a:blip r:embed="rId3"/>
          <a:stretch>
            <a:fillRect/>
          </a:stretch>
        </p:blipFill>
        <p:spPr>
          <a:xfrm>
            <a:off x="5135880" y="1483360"/>
            <a:ext cx="6128385" cy="4162425"/>
          </a:xfrm>
          <a:prstGeom prst="rect">
            <a:avLst/>
          </a:prstGeom>
          <a:noFill/>
          <a:ln w="9525">
            <a:noFill/>
          </a:ln>
        </p:spPr>
      </p:pic>
      <p:sp>
        <p:nvSpPr>
          <p:cNvPr id="2" name="文本框 1"/>
          <p:cNvSpPr txBox="1"/>
          <p:nvPr/>
        </p:nvSpPr>
        <p:spPr>
          <a:xfrm>
            <a:off x="5540375" y="5558155"/>
            <a:ext cx="6096000" cy="368300"/>
          </a:xfrm>
          <a:prstGeom prst="rect">
            <a:avLst/>
          </a:prstGeom>
          <a:noFill/>
        </p:spPr>
        <p:txBody>
          <a:bodyPr wrap="square" rtlCol="0" anchor="t">
            <a:spAutoFit/>
          </a:bodyPr>
          <a:p>
            <a:r>
              <a:rPr lang="en-US" altLang="zh-CN" dirty="0">
                <a:sym typeface="+mn-ea"/>
              </a:rPr>
              <a:t>        </a:t>
            </a:r>
            <a:r>
              <a:rPr lang="zh-CN" altLang="en-US" dirty="0">
                <a:sym typeface="+mn-ea"/>
              </a:rPr>
              <a:t>胎盘整体观 </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77950"/>
            <a:ext cx="10870565" cy="46837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胎盘</a:t>
            </a:r>
            <a:endParaRPr lang="zh-CN" altLang="en-US" sz="2800" dirty="0"/>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53440" y="1562735"/>
            <a:ext cx="4143375" cy="3925570"/>
          </a:xfrm>
          <a:prstGeom prst="rect">
            <a:avLst/>
          </a:prstGeom>
          <a:noFill/>
        </p:spPr>
        <p:txBody>
          <a:bodyPr wrap="square" rtlCol="0" anchor="t">
            <a:noAutofit/>
          </a:bodyPr>
          <a:p>
            <a:pPr indent="0" algn="l">
              <a:lnSpc>
                <a:spcPct val="90000"/>
              </a:lnSpc>
              <a:buFont typeface="Arial" panose="020B0604020202020204" pitchFamily="34" charset="0"/>
              <a:buNone/>
            </a:pPr>
            <a:endParaRPr lang="zh-CN" altLang="en-US" dirty="0">
              <a:sym typeface="+mn-ea"/>
            </a:endParaRPr>
          </a:p>
          <a:p>
            <a:pPr indent="0" algn="l">
              <a:lnSpc>
                <a:spcPct val="90000"/>
              </a:lnSpc>
              <a:buFont typeface="Arial" panose="020B0604020202020204" pitchFamily="34" charset="0"/>
              <a:buNone/>
            </a:pPr>
            <a:r>
              <a:rPr lang="zh-CN" altLang="en-US" dirty="0">
                <a:sym typeface="+mn-ea"/>
              </a:rPr>
              <a:t>胎盘内有母体和胎儿的血液各自独立循环，互不混合，但可进行物质交换。母体动脉血由子宫内膜的螺旋动脉注入绒毛间隙，进行物质交换后，代谢产物和</a:t>
            </a:r>
            <a:r>
              <a:rPr lang="en-US" altLang="zh-CN">
                <a:sym typeface="+mn-ea"/>
              </a:rPr>
              <a:t>CO2</a:t>
            </a:r>
            <a:r>
              <a:rPr lang="zh-CN" altLang="en-US" dirty="0">
                <a:sym typeface="+mn-ea"/>
              </a:rPr>
              <a:t>经子宫静脉流回母体。胎儿的静脉血经脐动脉进入胎盘，流入绒毛毛细血管，与绒毛间隙内的母体血液进行物质交换后，成为含营养物质的动脉血，经脐静脉回流到胎儿体内。胎儿血液与母体血液在胎盘内进行物质交换所通过的结构，称胎盘屏障，由合体滋养层、细胞滋养层、基膜、绒毛膜内结缔组织、毛细血管基膜及内皮构成。妊娠晚期，胎盘屏障越来越薄，更有利于胎儿与母体间的物质交换。</a:t>
            </a:r>
            <a:endParaRPr lang="zh-CN" altLang="en-US" dirty="0">
              <a:sym typeface="+mn-ea"/>
            </a:endParaRPr>
          </a:p>
        </p:txBody>
      </p:sp>
      <p:pic>
        <p:nvPicPr>
          <p:cNvPr id="64516" name="图片 64515" descr="图13—17"/>
          <p:cNvPicPr>
            <a:picLocks noChangeAspect="1"/>
          </p:cNvPicPr>
          <p:nvPr/>
        </p:nvPicPr>
        <p:blipFill>
          <a:blip r:embed="rId3"/>
          <a:stretch>
            <a:fillRect/>
          </a:stretch>
        </p:blipFill>
        <p:spPr>
          <a:xfrm>
            <a:off x="5323205" y="1863090"/>
            <a:ext cx="5988685" cy="3325495"/>
          </a:xfrm>
          <a:prstGeom prst="rect">
            <a:avLst/>
          </a:prstGeom>
          <a:noFill/>
          <a:ln w="9525">
            <a:noFill/>
          </a:ln>
        </p:spPr>
      </p:pic>
      <p:sp>
        <p:nvSpPr>
          <p:cNvPr id="3" name="文本框 2"/>
          <p:cNvSpPr txBox="1"/>
          <p:nvPr/>
        </p:nvSpPr>
        <p:spPr>
          <a:xfrm>
            <a:off x="4996815" y="5429250"/>
            <a:ext cx="6096000" cy="368300"/>
          </a:xfrm>
          <a:prstGeom prst="rect">
            <a:avLst/>
          </a:prstGeom>
          <a:noFill/>
        </p:spPr>
        <p:txBody>
          <a:bodyPr wrap="square" rtlCol="0" anchor="t">
            <a:spAutoFit/>
          </a:bodyPr>
          <a:p>
            <a:r>
              <a:rPr lang="en-US" altLang="zh-CN" dirty="0">
                <a:sym typeface="+mn-ea"/>
              </a:rPr>
              <a:t>                  </a:t>
            </a:r>
            <a:r>
              <a:rPr lang="zh-CN" altLang="en-US" dirty="0">
                <a:sym typeface="+mn-ea"/>
              </a:rPr>
              <a:t>胎盘结构示意图</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理论目标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258445" y="3902710"/>
            <a:ext cx="3820795" cy="3011170"/>
          </a:xfrm>
          <a:prstGeom prst="rect">
            <a:avLst/>
          </a:prstGeom>
          <a:noFill/>
          <a:ln w="9525">
            <a:noFill/>
            <a:miter/>
          </a:ln>
          <a:effectLst>
            <a:outerShdw sx="999" sy="999" algn="ctr" rotWithShape="0">
              <a:srgbClr val="000000"/>
            </a:outerShdw>
          </a:effectLst>
        </p:spPr>
        <p:txBody>
          <a:bodyPr wrap="square" anchor="t">
            <a:noAutofit/>
          </a:bodyPr>
          <a:lstStyle/>
          <a:p>
            <a:pPr algn="just" fontAlgn="auto">
              <a:lnSpc>
                <a:spcPct val="130000"/>
              </a:lnSpc>
              <a:spcBef>
                <a:spcPts val="0"/>
              </a:spcBef>
              <a:spcAft>
                <a:spcPts val="0"/>
              </a:spcAft>
            </a:pPr>
            <a:r>
              <a:rPr lang="en-US" altLang="zh-CN" dirty="0" smtClean="0"/>
              <a:t>1.</a:t>
            </a:r>
            <a:r>
              <a:rPr lang="zh-CN" altLang="en-US" dirty="0" smtClean="0"/>
              <a:t>掌握受精和植入的概念、时间和部位；胎膜、胎盘的构成和功能。</a:t>
            </a:r>
            <a:endParaRPr lang="zh-CN" altLang="en-US" dirty="0" smtClean="0"/>
          </a:p>
          <a:p>
            <a:pPr algn="just" fontAlgn="auto">
              <a:lnSpc>
                <a:spcPct val="130000"/>
              </a:lnSpc>
              <a:spcBef>
                <a:spcPts val="0"/>
              </a:spcBef>
              <a:spcAft>
                <a:spcPts val="0"/>
              </a:spcAft>
            </a:pPr>
            <a:r>
              <a:rPr lang="en-US" altLang="zh-CN" dirty="0" smtClean="0"/>
              <a:t>2.</a:t>
            </a:r>
            <a:r>
              <a:rPr lang="zh-CN" altLang="en-US" dirty="0" smtClean="0"/>
              <a:t>熟悉生殖细胞的成熟；受精的意义；卵裂的概念、过程和胚泡的形成；蜕膜的概念和分部。</a:t>
            </a:r>
            <a:endParaRPr lang="zh-CN" altLang="en-US" dirty="0" smtClean="0"/>
          </a:p>
          <a:p>
            <a:pPr algn="just" fontAlgn="auto">
              <a:lnSpc>
                <a:spcPct val="130000"/>
              </a:lnSpc>
              <a:spcBef>
                <a:spcPts val="0"/>
              </a:spcBef>
              <a:spcAft>
                <a:spcPts val="0"/>
              </a:spcAft>
            </a:pPr>
            <a:r>
              <a:rPr lang="en-US" altLang="zh-CN" dirty="0" smtClean="0"/>
              <a:t>3.</a:t>
            </a:r>
            <a:r>
              <a:rPr lang="zh-CN" altLang="en-US" dirty="0" smtClean="0"/>
              <a:t>了解胎龄和胚胎的分期；受精和植入的过程；胚层的形成和分化。</a:t>
            </a:r>
            <a:endParaRPr lang="zh-CN" altLang="en-US" dirty="0" smtClean="0"/>
          </a:p>
        </p:txBody>
      </p:sp>
      <p:sp>
        <p:nvSpPr>
          <p:cNvPr id="5" name="文本框 22"/>
          <p:cNvSpPr txBox="1"/>
          <p:nvPr/>
        </p:nvSpPr>
        <p:spPr>
          <a:xfrm flipH="1">
            <a:off x="4458335" y="4088765"/>
            <a:ext cx="3396615"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smtClean="0"/>
              <a:t>1. </a:t>
            </a:r>
            <a:r>
              <a:rPr lang="zh-CN" altLang="en-US" dirty="0" smtClean="0"/>
              <a:t>能系统认识人体胚胎的早期发生和主要器官的正常形成过程。</a:t>
            </a:r>
            <a:endParaRPr lang="zh-CN" altLang="en-US" dirty="0" smtClean="0"/>
          </a:p>
          <a:p>
            <a:pPr algn="just" fontAlgn="auto">
              <a:lnSpc>
                <a:spcPct val="120000"/>
              </a:lnSpc>
              <a:spcBef>
                <a:spcPts val="0"/>
              </a:spcBef>
              <a:spcAft>
                <a:spcPts val="0"/>
              </a:spcAft>
            </a:pPr>
            <a:r>
              <a:rPr lang="en-US" altLang="zh-CN" dirty="0" smtClean="0"/>
              <a:t>2. </a:t>
            </a:r>
            <a:r>
              <a:rPr lang="zh-CN" altLang="en-US" dirty="0" smtClean="0"/>
              <a:t>能以发展的观点认识人体器官的发生规律，并理解胚胎发育过程中可能发生的异常与畸形。</a:t>
            </a:r>
            <a:endParaRPr lang="zh-CN" altLang="en-US" dirty="0" smtClean="0"/>
          </a:p>
        </p:txBody>
      </p:sp>
      <p:sp>
        <p:nvSpPr>
          <p:cNvPr id="6" name="文本框 22"/>
          <p:cNvSpPr txBox="1"/>
          <p:nvPr/>
        </p:nvSpPr>
        <p:spPr>
          <a:xfrm flipH="1">
            <a:off x="8178165" y="4088765"/>
            <a:ext cx="3425190" cy="10877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sym typeface="+mn-ea"/>
              </a:rPr>
              <a:t>引导学生感恩父母，教育学生认识生命、感悟生命、敬畏生命、热爱生命。</a:t>
            </a:r>
            <a:endParaRPr lang="zh-CN" altLang="en-US" dirty="0" smtClean="0">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77950"/>
            <a:ext cx="10870565" cy="46837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胎盘</a:t>
            </a:r>
            <a:endParaRPr lang="zh-CN" altLang="en-US" sz="2800" dirty="0"/>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53440" y="1562735"/>
            <a:ext cx="9792970" cy="3925570"/>
          </a:xfrm>
          <a:prstGeom prst="rect">
            <a:avLst/>
          </a:prstGeom>
          <a:noFill/>
        </p:spPr>
        <p:txBody>
          <a:bodyPr wrap="square" rtlCol="0" anchor="t">
            <a:noAutofit/>
          </a:bodyPr>
          <a:p>
            <a:pPr indent="0" algn="l">
              <a:lnSpc>
                <a:spcPct val="90000"/>
              </a:lnSpc>
              <a:buFont typeface="Arial" panose="020B0604020202020204" pitchFamily="34" charset="0"/>
              <a:buNone/>
            </a:pPr>
            <a:r>
              <a:rPr lang="zh-CN" altLang="en-US" dirty="0">
                <a:sym typeface="+mn-ea"/>
              </a:rPr>
              <a:t>（二）胎盘的功能 </a:t>
            </a:r>
            <a:endParaRPr lang="zh-CN" altLang="en-US" dirty="0">
              <a:sym typeface="+mn-ea"/>
            </a:endParaRPr>
          </a:p>
          <a:p>
            <a:pPr indent="0" algn="l">
              <a:lnSpc>
                <a:spcPct val="90000"/>
              </a:lnSpc>
              <a:buFont typeface="Arial" panose="020B0604020202020204" pitchFamily="34" charset="0"/>
              <a:buNone/>
            </a:pPr>
            <a:endParaRPr lang="zh-CN" altLang="en-US" dirty="0">
              <a:sym typeface="+mn-ea"/>
            </a:endParaRPr>
          </a:p>
          <a:p>
            <a:pPr indent="0" algn="l">
              <a:lnSpc>
                <a:spcPct val="80000"/>
              </a:lnSpc>
              <a:buFont typeface="Arial" panose="020B0604020202020204" pitchFamily="34" charset="0"/>
              <a:buNone/>
            </a:pPr>
            <a:r>
              <a:rPr lang="en-US" altLang="zh-CN">
                <a:sym typeface="+mn-ea"/>
              </a:rPr>
              <a:t>1</a:t>
            </a:r>
            <a:r>
              <a:rPr lang="zh-CN" altLang="en-US" dirty="0">
                <a:sym typeface="+mn-ea"/>
              </a:rPr>
              <a:t>．物质交换  胎儿通过胎盘从母血中获得营养和</a:t>
            </a:r>
            <a:r>
              <a:rPr lang="en-US" altLang="zh-CN">
                <a:sym typeface="+mn-ea"/>
              </a:rPr>
              <a:t>O2</a:t>
            </a:r>
            <a:r>
              <a:rPr lang="zh-CN" altLang="en-US" dirty="0">
                <a:sym typeface="+mn-ea"/>
              </a:rPr>
              <a:t>，排出代谢产物和</a:t>
            </a:r>
            <a:r>
              <a:rPr lang="en-US" altLang="zh-CN">
                <a:sym typeface="+mn-ea"/>
              </a:rPr>
              <a:t>CO2</a:t>
            </a:r>
            <a:r>
              <a:rPr lang="zh-CN" altLang="en-US" dirty="0">
                <a:sym typeface="+mn-ea"/>
              </a:rPr>
              <a:t>。因此胎盘既是胎儿的营养器官，又是胎儿进行呼吸和排泄的器官。</a:t>
            </a:r>
            <a:endParaRPr lang="zh-CN" altLang="en-US" kern="1200" dirty="0">
              <a:solidFill>
                <a:schemeClr val="tx1"/>
              </a:solidFill>
              <a:latin typeface="+mn-lt"/>
              <a:ea typeface="+mn-ea"/>
              <a:cs typeface="+mn-cs"/>
            </a:endParaRPr>
          </a:p>
          <a:p>
            <a:pPr indent="0" algn="l">
              <a:lnSpc>
                <a:spcPct val="80000"/>
              </a:lnSpc>
              <a:buFont typeface="Arial" panose="020B0604020202020204" pitchFamily="34" charset="0"/>
              <a:buNone/>
            </a:pPr>
            <a:r>
              <a:rPr lang="en-US" altLang="zh-CN">
                <a:sym typeface="+mn-ea"/>
              </a:rPr>
              <a:t>2</a:t>
            </a:r>
            <a:r>
              <a:rPr lang="zh-CN" altLang="en-US" dirty="0">
                <a:sym typeface="+mn-ea"/>
              </a:rPr>
              <a:t>．屏障作用  胎盘屏障能阻挡母血内大分子物质进入胎儿体内，对胎儿有保护作用。但某些药物、病毒（风疹、麻疹及人类免疫缺陷病毒）和激素可以透过胎盘屏障进入，影响胎儿发育，故胎盘屏障作用并不完善，孕妇用药需慎重。</a:t>
            </a:r>
            <a:endParaRPr lang="zh-CN" altLang="en-US" kern="1200" dirty="0">
              <a:solidFill>
                <a:schemeClr val="tx1"/>
              </a:solidFill>
              <a:latin typeface="+mn-lt"/>
              <a:ea typeface="+mn-ea"/>
              <a:cs typeface="+mn-cs"/>
            </a:endParaRPr>
          </a:p>
          <a:p>
            <a:pPr indent="0" algn="l">
              <a:lnSpc>
                <a:spcPct val="80000"/>
              </a:lnSpc>
              <a:buFont typeface="Arial" panose="020B0604020202020204" pitchFamily="34" charset="0"/>
              <a:buNone/>
            </a:pPr>
            <a:r>
              <a:rPr lang="en-US" altLang="zh-CN">
                <a:sym typeface="+mn-ea"/>
              </a:rPr>
              <a:t>3</a:t>
            </a:r>
            <a:r>
              <a:rPr lang="zh-CN" altLang="en-US" dirty="0">
                <a:sym typeface="+mn-ea"/>
              </a:rPr>
              <a:t>．内分泌功能  胎盘的合体滋养层能分泌多种激素，对维持妊娠、保证胎儿正常发育起着极为重要的作用。胎盘分泌的激素主要有：①绒毛膜促性腺激素（</a:t>
            </a:r>
            <a:r>
              <a:rPr lang="en-US" altLang="zh-CN">
                <a:sym typeface="+mn-ea"/>
              </a:rPr>
              <a:t>HCG</a:t>
            </a:r>
            <a:r>
              <a:rPr lang="zh-CN" altLang="en-US" dirty="0">
                <a:sym typeface="+mn-ea"/>
              </a:rPr>
              <a:t>）：能促进黄体的生长发育，维持妊娠；还能抑制母体对胎儿、胎盘的免疫排斥作用。在受精后第</a:t>
            </a:r>
            <a:r>
              <a:rPr lang="en-US" altLang="zh-CN">
                <a:sym typeface="+mn-ea"/>
              </a:rPr>
              <a:t>2</a:t>
            </a:r>
            <a:r>
              <a:rPr lang="zh-CN" altLang="en-US" dirty="0">
                <a:sym typeface="+mn-ea"/>
              </a:rPr>
              <a:t>周，</a:t>
            </a:r>
            <a:r>
              <a:rPr lang="en-US" altLang="zh-CN">
                <a:sym typeface="+mn-ea"/>
              </a:rPr>
              <a:t>HCG</a:t>
            </a:r>
            <a:r>
              <a:rPr lang="zh-CN" altLang="en-US" dirty="0">
                <a:sym typeface="+mn-ea"/>
              </a:rPr>
              <a:t>开始出现在孕妇尿中，故临床上常作为早孕诊断的指标之一。②人胎盘催乳素（</a:t>
            </a:r>
            <a:r>
              <a:rPr lang="en-US" altLang="zh-CN">
                <a:sym typeface="+mn-ea"/>
              </a:rPr>
              <a:t>HPL</a:t>
            </a:r>
            <a:r>
              <a:rPr lang="zh-CN" altLang="en-US" dirty="0">
                <a:sym typeface="+mn-ea"/>
              </a:rPr>
              <a:t>）：又称绒毛膜催乳素，由合体滋养层细胞分泌，既能促进母体乳腺的生长发育，又能促进胎儿的生长发育。③孕激素和雌激素：由合体滋养层细胞分泌，起着继续维持妊娠的作用。 </a:t>
            </a:r>
            <a:endParaRPr lang="zh-CN" altLang="en-US" kern="1200" dirty="0">
              <a:solidFill>
                <a:schemeClr val="tx1"/>
              </a:solidFill>
              <a:latin typeface="+mn-lt"/>
              <a:ea typeface="+mn-ea"/>
              <a:cs typeface="+mn-cs"/>
            </a:endParaRPr>
          </a:p>
          <a:p>
            <a:pPr indent="0" algn="l">
              <a:lnSpc>
                <a:spcPct val="90000"/>
              </a:lnSpc>
              <a:buFont typeface="Arial" panose="020B0604020202020204" pitchFamily="34" charset="0"/>
              <a:buNone/>
            </a:pP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1157605" y="1529715"/>
            <a:ext cx="9558655"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任务六</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双胎、多胎和联体双胎</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77950"/>
            <a:ext cx="10870565" cy="46837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双胎</a:t>
            </a: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53440" y="1562735"/>
            <a:ext cx="9792970" cy="3925570"/>
          </a:xfrm>
          <a:prstGeom prst="rect">
            <a:avLst/>
          </a:prstGeom>
          <a:noFill/>
        </p:spPr>
        <p:txBody>
          <a:bodyPr wrap="square" rtlCol="0" anchor="t">
            <a:noAutofit/>
          </a:bodyPr>
          <a:p>
            <a:pPr indent="0" algn="l">
              <a:lnSpc>
                <a:spcPct val="80000"/>
              </a:lnSpc>
              <a:buFont typeface="Arial" panose="020B0604020202020204" pitchFamily="34" charset="0"/>
              <a:buNone/>
            </a:pPr>
            <a:r>
              <a:rPr lang="zh-CN" altLang="en-US" dirty="0">
                <a:sym typeface="+mn-ea"/>
              </a:rPr>
              <a:t>一次娩出两个新生儿，称孪生，又称双胎。发生率占新生儿的</a:t>
            </a:r>
            <a:r>
              <a:rPr lang="en-US" altLang="zh-CN">
                <a:sym typeface="+mn-ea"/>
              </a:rPr>
              <a:t>1%</a:t>
            </a:r>
            <a:r>
              <a:rPr lang="zh-CN" altLang="en-US" dirty="0">
                <a:sym typeface="+mn-ea"/>
              </a:rPr>
              <a:t>。</a:t>
            </a:r>
            <a:endParaRPr lang="zh-CN" altLang="en-US" kern="1200" dirty="0">
              <a:solidFill>
                <a:schemeClr val="tx1"/>
              </a:solidFill>
              <a:latin typeface="+mn-lt"/>
              <a:ea typeface="+mn-ea"/>
              <a:cs typeface="+mn-cs"/>
            </a:endParaRPr>
          </a:p>
          <a:p>
            <a:pPr indent="0" algn="l">
              <a:lnSpc>
                <a:spcPct val="80000"/>
              </a:lnSpc>
              <a:buFont typeface="Arial" panose="020B0604020202020204" pitchFamily="34" charset="0"/>
              <a:buNone/>
            </a:pPr>
            <a:r>
              <a:rPr lang="zh-CN" altLang="en-US" dirty="0">
                <a:sym typeface="+mn-ea"/>
              </a:rPr>
              <a:t>（一）单卵双胎</a:t>
            </a:r>
            <a:endParaRPr lang="zh-CN" altLang="en-US" kern="1200" dirty="0">
              <a:solidFill>
                <a:schemeClr val="tx1"/>
              </a:solidFill>
              <a:latin typeface="+mn-lt"/>
              <a:ea typeface="+mn-ea"/>
              <a:cs typeface="+mn-cs"/>
            </a:endParaRPr>
          </a:p>
          <a:p>
            <a:pPr indent="0" algn="l">
              <a:lnSpc>
                <a:spcPct val="80000"/>
              </a:lnSpc>
              <a:buFont typeface="Arial" panose="020B0604020202020204" pitchFamily="34" charset="0"/>
              <a:buNone/>
            </a:pPr>
            <a:r>
              <a:rPr lang="zh-CN" altLang="en-US" dirty="0">
                <a:sym typeface="+mn-ea"/>
              </a:rPr>
              <a:t>由一个受精卵发育为两个胎儿，称为单卵双胎。两个胎儿性别一致，相貌和生理特征极其相似。单卵双生的发生原因可有以下几种：</a:t>
            </a:r>
            <a:endParaRPr lang="zh-CN" altLang="en-US" kern="1200" dirty="0">
              <a:solidFill>
                <a:schemeClr val="tx1"/>
              </a:solidFill>
              <a:latin typeface="+mn-lt"/>
              <a:ea typeface="+mn-ea"/>
              <a:cs typeface="+mn-cs"/>
            </a:endParaRPr>
          </a:p>
          <a:p>
            <a:pPr indent="0" algn="l">
              <a:lnSpc>
                <a:spcPct val="80000"/>
              </a:lnSpc>
              <a:buFont typeface="Arial" panose="020B0604020202020204" pitchFamily="34" charset="0"/>
              <a:buNone/>
            </a:pPr>
            <a:r>
              <a:rPr lang="en-US" altLang="zh-CN">
                <a:sym typeface="+mn-ea"/>
              </a:rPr>
              <a:t>1</a:t>
            </a:r>
            <a:r>
              <a:rPr lang="zh-CN" altLang="en-US" dirty="0">
                <a:sym typeface="+mn-ea"/>
              </a:rPr>
              <a:t>．从受精卵发育出两个胚泡，各自发育为一个胎儿，有各自的胎盘、羊膜腔和脐带。</a:t>
            </a:r>
            <a:endParaRPr lang="zh-CN" altLang="en-US" kern="1200" dirty="0">
              <a:solidFill>
                <a:schemeClr val="tx1"/>
              </a:solidFill>
              <a:latin typeface="+mn-lt"/>
              <a:ea typeface="+mn-ea"/>
              <a:cs typeface="+mn-cs"/>
            </a:endParaRPr>
          </a:p>
          <a:p>
            <a:pPr indent="0" algn="l">
              <a:lnSpc>
                <a:spcPct val="80000"/>
              </a:lnSpc>
              <a:buFont typeface="Arial" panose="020B0604020202020204" pitchFamily="34" charset="0"/>
              <a:buNone/>
            </a:pPr>
            <a:r>
              <a:rPr lang="en-US" altLang="zh-CN">
                <a:sym typeface="+mn-ea"/>
              </a:rPr>
              <a:t>2</a:t>
            </a:r>
            <a:r>
              <a:rPr lang="zh-CN" altLang="en-US" dirty="0">
                <a:sym typeface="+mn-ea"/>
              </a:rPr>
              <a:t>．一个胚泡内出现两个内细胞群，各发育成一个胎儿，他们位于各自的羊膜腔内，但共享一个胎盘。</a:t>
            </a:r>
            <a:endParaRPr lang="zh-CN" altLang="en-US" kern="1200" dirty="0">
              <a:solidFill>
                <a:schemeClr val="tx1"/>
              </a:solidFill>
              <a:latin typeface="+mn-lt"/>
              <a:ea typeface="+mn-ea"/>
              <a:cs typeface="+mn-cs"/>
            </a:endParaRPr>
          </a:p>
          <a:p>
            <a:pPr indent="0" algn="l">
              <a:lnSpc>
                <a:spcPct val="80000"/>
              </a:lnSpc>
              <a:buFont typeface="Arial" panose="020B0604020202020204" pitchFamily="34" charset="0"/>
              <a:buNone/>
            </a:pPr>
            <a:r>
              <a:rPr lang="en-US" altLang="zh-CN">
                <a:sym typeface="+mn-ea"/>
              </a:rPr>
              <a:t>3</a:t>
            </a:r>
            <a:r>
              <a:rPr lang="zh-CN" altLang="en-US" dirty="0">
                <a:sym typeface="+mn-ea"/>
              </a:rPr>
              <a:t>．一个胚盘上出现两个原条和脊索，诱导形成两个神经管，发育为两个胎儿，位于一个羊膜腔内，共用一个胎盘。</a:t>
            </a:r>
            <a:endParaRPr lang="zh-CN" altLang="en-US" kern="1200" dirty="0">
              <a:solidFill>
                <a:schemeClr val="tx1"/>
              </a:solidFill>
              <a:latin typeface="+mn-lt"/>
              <a:ea typeface="+mn-ea"/>
              <a:cs typeface="+mn-cs"/>
            </a:endParaRPr>
          </a:p>
          <a:p>
            <a:pPr indent="0" algn="l">
              <a:lnSpc>
                <a:spcPct val="80000"/>
              </a:lnSpc>
              <a:buFont typeface="Arial" panose="020B0604020202020204" pitchFamily="34" charset="0"/>
              <a:buNone/>
            </a:pPr>
            <a:r>
              <a:rPr lang="zh-CN" altLang="en-US" dirty="0">
                <a:sym typeface="+mn-ea"/>
              </a:rPr>
              <a:t>（二）双卵双胎</a:t>
            </a:r>
            <a:endParaRPr lang="zh-CN" altLang="en-US" kern="1200" dirty="0">
              <a:solidFill>
                <a:schemeClr val="tx1"/>
              </a:solidFill>
              <a:latin typeface="+mn-lt"/>
              <a:ea typeface="+mn-ea"/>
              <a:cs typeface="+mn-cs"/>
            </a:endParaRPr>
          </a:p>
          <a:p>
            <a:pPr indent="0" algn="l">
              <a:lnSpc>
                <a:spcPct val="80000"/>
              </a:lnSpc>
              <a:buFont typeface="Arial" panose="020B0604020202020204" pitchFamily="34" charset="0"/>
              <a:buNone/>
            </a:pPr>
            <a:r>
              <a:rPr lang="zh-CN" altLang="en-US" dirty="0">
                <a:sym typeface="+mn-ea"/>
              </a:rPr>
              <a:t>卵巢排出两个卵子，各自受精，分别发育成一个胎儿。双卵双胎有各自的胎膜和胎盘，胎儿性别相同或不同，相貌和生理特征的差异如同一般兄弟姐妹。双卵双胎比单卵双胎多见，常有家族遗传倾向。</a:t>
            </a:r>
            <a:endParaRPr lang="zh-CN" altLang="en-US" kern="1200" dirty="0">
              <a:solidFill>
                <a:schemeClr val="tx1"/>
              </a:solidFill>
              <a:latin typeface="+mn-lt"/>
              <a:ea typeface="+mn-ea"/>
              <a:cs typeface="+mn-cs"/>
            </a:endParaRPr>
          </a:p>
          <a:p>
            <a:pPr indent="0" algn="l">
              <a:lnSpc>
                <a:spcPct val="90000"/>
              </a:lnSpc>
              <a:buFont typeface="Arial" panose="020B0604020202020204" pitchFamily="34" charset="0"/>
              <a:buNone/>
            </a:pP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77950"/>
            <a:ext cx="10870565" cy="46837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双胎</a:t>
            </a:r>
            <a:endParaRPr lang="zh-CN" altLang="en-US" sz="2800" dirty="0"/>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53440" y="1562735"/>
            <a:ext cx="9792970" cy="3925570"/>
          </a:xfrm>
          <a:prstGeom prst="rect">
            <a:avLst/>
          </a:prstGeom>
          <a:noFill/>
        </p:spPr>
        <p:txBody>
          <a:bodyPr wrap="square" rtlCol="0" anchor="t">
            <a:noAutofit/>
          </a:bodyPr>
          <a:p>
            <a:pPr indent="0" algn="l">
              <a:lnSpc>
                <a:spcPct val="90000"/>
              </a:lnSpc>
              <a:buFont typeface="Arial" panose="020B0604020202020204" pitchFamily="34" charset="0"/>
              <a:buNone/>
            </a:pPr>
            <a:endParaRPr lang="zh-CN" altLang="en-US" dirty="0">
              <a:sym typeface="+mn-ea"/>
            </a:endParaRPr>
          </a:p>
        </p:txBody>
      </p:sp>
      <p:pic>
        <p:nvPicPr>
          <p:cNvPr id="72708" name="图片 72707" descr="图13—20"/>
          <p:cNvPicPr>
            <a:picLocks noChangeAspect="1"/>
          </p:cNvPicPr>
          <p:nvPr/>
        </p:nvPicPr>
        <p:blipFill>
          <a:blip r:embed="rId3"/>
          <a:stretch>
            <a:fillRect/>
          </a:stretch>
        </p:blipFill>
        <p:spPr>
          <a:xfrm>
            <a:off x="2069465" y="1445260"/>
            <a:ext cx="7548245" cy="4037965"/>
          </a:xfrm>
          <a:prstGeom prst="rect">
            <a:avLst/>
          </a:prstGeom>
          <a:noFill/>
          <a:ln w="9525">
            <a:noFill/>
          </a:ln>
        </p:spPr>
      </p:pic>
      <p:sp>
        <p:nvSpPr>
          <p:cNvPr id="2" name="文本框 1"/>
          <p:cNvSpPr txBox="1"/>
          <p:nvPr/>
        </p:nvSpPr>
        <p:spPr>
          <a:xfrm>
            <a:off x="3521710" y="5562600"/>
            <a:ext cx="6096000" cy="368300"/>
          </a:xfrm>
          <a:prstGeom prst="rect">
            <a:avLst/>
          </a:prstGeom>
          <a:noFill/>
        </p:spPr>
        <p:txBody>
          <a:bodyPr wrap="square" rtlCol="0" anchor="t">
            <a:spAutoFit/>
          </a:bodyPr>
          <a:p>
            <a:r>
              <a:rPr lang="en-US" altLang="zh-CN" dirty="0">
                <a:sym typeface="+mn-ea"/>
              </a:rPr>
              <a:t>         </a:t>
            </a:r>
            <a:r>
              <a:rPr lang="zh-CN" altLang="en-US" dirty="0">
                <a:sym typeface="+mn-ea"/>
              </a:rPr>
              <a:t>单卵双胎示意图</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77950"/>
            <a:ext cx="10870565" cy="46837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多</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胎</a:t>
            </a: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53440" y="2565400"/>
            <a:ext cx="9911715" cy="1155700"/>
          </a:xfrm>
          <a:prstGeom prst="rect">
            <a:avLst/>
          </a:prstGeom>
          <a:noFill/>
        </p:spPr>
        <p:txBody>
          <a:bodyPr wrap="square" rtlCol="0" anchor="t">
            <a:noAutofit/>
          </a:bodyPr>
          <a:p>
            <a:pPr indent="0" algn="l">
              <a:lnSpc>
                <a:spcPct val="90000"/>
              </a:lnSpc>
              <a:buFont typeface="Arial" panose="020B0604020202020204" pitchFamily="34" charset="0"/>
              <a:buNone/>
            </a:pPr>
            <a:r>
              <a:rPr lang="zh-CN" altLang="en-US" dirty="0">
                <a:sym typeface="+mn-ea"/>
              </a:rPr>
              <a:t>一次娩出两个以上胎儿称为多胎。多胎形成的原因与双胎相同，有多卵多胎、单卵多胎和混合性多胎几种类型。多胎发生率低，三胎约万分之一，四胎约百万分之一。</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20140"/>
            <a:ext cx="10870565" cy="49415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16211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三、联体双胎</a:t>
            </a:r>
            <a:endParaRPr lang="zh-CN" altLang="en-US" sz="2800" dirty="0">
              <a:sym typeface="+mn-ea"/>
            </a:endParaRPr>
          </a:p>
          <a:p>
            <a:pPr marL="0" lvl="0" indent="0" algn="l">
              <a:lnSpc>
                <a:spcPct val="100000"/>
              </a:lnSpc>
              <a:spcBef>
                <a:spcPts val="1000"/>
              </a:spcBef>
              <a:spcAft>
                <a:spcPts val="0"/>
              </a:spcAft>
              <a:buSzPct val="100000"/>
              <a:buNone/>
            </a:pPr>
            <a:endParaRPr lang="zh-CN" altLang="en-US" sz="2800" kern="1200" dirty="0">
              <a:solidFill>
                <a:schemeClr val="tx1"/>
              </a:solidFill>
              <a:latin typeface="+mn-lt"/>
              <a:ea typeface="+mn-ea"/>
              <a:cs typeface="+mn-cs"/>
            </a:endParaRPr>
          </a:p>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853440" y="1363980"/>
            <a:ext cx="10184765" cy="1198880"/>
          </a:xfrm>
          <a:prstGeom prst="rect">
            <a:avLst/>
          </a:prstGeom>
          <a:noFill/>
        </p:spPr>
        <p:txBody>
          <a:bodyPr wrap="square" rtlCol="0" anchor="t">
            <a:spAutoFit/>
          </a:bodyPr>
          <a:p>
            <a:pPr indent="0" algn="l">
              <a:buFont typeface="Arial" panose="020B0604020202020204" pitchFamily="34" charset="0"/>
              <a:buNone/>
            </a:pPr>
            <a:r>
              <a:rPr lang="zh-CN" altLang="en-US" dirty="0">
                <a:sym typeface="+mn-ea"/>
              </a:rPr>
              <a:t>当一个胚盘出现两个原条并发育为两个胎儿时，若两个原条靠得较近，胚体形成时发生局部联接，称联体双胎。联体双胎有对称型和不对称型两种。对称型指两个胚胎大小相同，常见的有颜面胸腹联胎、胸腹联胎和臀部联胎等。不对称型指两个胚胎一大一小，小者常发育不全，称为寄生胎或胎中胎。</a:t>
            </a:r>
            <a:endParaRPr lang="zh-CN" altLang="en-US" dirty="0">
              <a:sym typeface="+mn-ea"/>
            </a:endParaRPr>
          </a:p>
        </p:txBody>
      </p:sp>
      <p:pic>
        <p:nvPicPr>
          <p:cNvPr id="75780" name="图片 75779" descr="图13—21"/>
          <p:cNvPicPr>
            <a:picLocks noChangeAspect="1"/>
          </p:cNvPicPr>
          <p:nvPr/>
        </p:nvPicPr>
        <p:blipFill>
          <a:blip r:embed="rId3"/>
          <a:stretch>
            <a:fillRect/>
          </a:stretch>
        </p:blipFill>
        <p:spPr>
          <a:xfrm>
            <a:off x="2173605" y="2461260"/>
            <a:ext cx="7226300" cy="3014345"/>
          </a:xfrm>
          <a:prstGeom prst="rect">
            <a:avLst/>
          </a:prstGeom>
          <a:noFill/>
          <a:ln w="9525">
            <a:noFill/>
          </a:ln>
        </p:spPr>
      </p:pic>
      <p:sp>
        <p:nvSpPr>
          <p:cNvPr id="6" name="文本框 5"/>
          <p:cNvSpPr txBox="1"/>
          <p:nvPr/>
        </p:nvSpPr>
        <p:spPr>
          <a:xfrm>
            <a:off x="3415665" y="5475605"/>
            <a:ext cx="6096000" cy="368300"/>
          </a:xfrm>
          <a:prstGeom prst="rect">
            <a:avLst/>
          </a:prstGeom>
          <a:noFill/>
        </p:spPr>
        <p:txBody>
          <a:bodyPr wrap="square" rtlCol="0" anchor="t">
            <a:spAutoFit/>
          </a:bodyPr>
          <a:p>
            <a:r>
              <a:rPr lang="en-US" altLang="zh-CN" dirty="0">
                <a:sym typeface="+mn-ea"/>
              </a:rPr>
              <a:t>             </a:t>
            </a:r>
            <a:r>
              <a:rPr lang="zh-CN" altLang="en-US" dirty="0">
                <a:sym typeface="+mn-ea"/>
              </a:rPr>
              <a:t>联体双胎的类型</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0770" y="593090"/>
            <a:ext cx="9825355" cy="4105275"/>
          </a:xfrm>
          <a:prstGeom prst="rect">
            <a:avLst/>
          </a:prstGeom>
          <a:noFill/>
        </p:spPr>
        <p:txBody>
          <a:bodyPr wrap="square" rtlCol="0" anchor="ctr" anchorCtr="0">
            <a:noAutofit/>
          </a:bodyPr>
          <a:p>
            <a:pPr marL="342900" indent="-342900" algn="l">
              <a:lnSpc>
                <a:spcPct val="90000"/>
              </a:lnSpc>
              <a:buFont typeface="Arial" panose="020B0604020202020204" pitchFamily="34" charset="0"/>
              <a:buChar char="•"/>
            </a:pPr>
            <a:r>
              <a:rPr lang="zh-CN" altLang="en-US" sz="2000" dirty="0">
                <a:sym typeface="+mn-ea"/>
              </a:rPr>
              <a:t>人体的发生始于受精卵，受精卵在母体内经过一系列复杂的发育过程，形成胎儿。从受精卵形成至胎儿娩出，胚胎在母体子宫内发育的时间约</a:t>
            </a:r>
            <a:r>
              <a:rPr lang="en-US" altLang="zh-CN" sz="2000">
                <a:sym typeface="+mn-ea"/>
              </a:rPr>
              <a:t>266</a:t>
            </a:r>
            <a:r>
              <a:rPr lang="zh-CN" altLang="en-US" sz="2000" dirty="0">
                <a:sym typeface="+mn-ea"/>
              </a:rPr>
              <a:t>天（</a:t>
            </a:r>
            <a:r>
              <a:rPr lang="en-US" altLang="zh-CN" sz="2000">
                <a:sym typeface="+mn-ea"/>
              </a:rPr>
              <a:t>38</a:t>
            </a:r>
            <a:r>
              <a:rPr lang="zh-CN" altLang="en-US" sz="2000" dirty="0">
                <a:sym typeface="+mn-ea"/>
              </a:rPr>
              <a:t>周），这种计算方法，称受精龄；从孕妇末次月经第</a:t>
            </a:r>
            <a:r>
              <a:rPr lang="en-US" altLang="zh-CN" sz="2000">
                <a:sym typeface="+mn-ea"/>
              </a:rPr>
              <a:t>1</a:t>
            </a:r>
            <a:r>
              <a:rPr lang="zh-CN" altLang="en-US" sz="2000" dirty="0">
                <a:sym typeface="+mn-ea"/>
              </a:rPr>
              <a:t>日算起，则约为</a:t>
            </a:r>
            <a:r>
              <a:rPr lang="en-US" altLang="zh-CN" sz="2000">
                <a:sym typeface="+mn-ea"/>
              </a:rPr>
              <a:t>280</a:t>
            </a:r>
            <a:r>
              <a:rPr lang="zh-CN" altLang="en-US" sz="2000" dirty="0">
                <a:sym typeface="+mn-ea"/>
              </a:rPr>
              <a:t>天（</a:t>
            </a:r>
            <a:r>
              <a:rPr lang="en-US" altLang="zh-CN" sz="2000">
                <a:sym typeface="+mn-ea"/>
              </a:rPr>
              <a:t>40</a:t>
            </a:r>
            <a:r>
              <a:rPr lang="zh-CN" altLang="en-US" sz="2000" dirty="0">
                <a:sym typeface="+mn-ea"/>
              </a:rPr>
              <a:t>周），这种计算法，称月经龄。</a:t>
            </a:r>
            <a:endParaRPr lang="zh-CN" altLang="en-US" sz="20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000" dirty="0">
                <a:sym typeface="+mn-ea"/>
              </a:rPr>
              <a:t>胚胎学一般按受精龄计算胎龄。人体胚胎发育可分胚期和胎期两个时期：胚期指从受精卵形成至第</a:t>
            </a:r>
            <a:r>
              <a:rPr lang="en-US" altLang="zh-CN" sz="2000">
                <a:sym typeface="+mn-ea"/>
              </a:rPr>
              <a:t>8</a:t>
            </a:r>
            <a:r>
              <a:rPr lang="zh-CN" altLang="en-US" sz="2000" dirty="0">
                <a:sym typeface="+mn-ea"/>
              </a:rPr>
              <a:t>周末，胚胎各器官的原基基本建立，并初具人形；从第</a:t>
            </a:r>
            <a:r>
              <a:rPr lang="en-US" altLang="zh-CN" sz="2000">
                <a:sym typeface="+mn-ea"/>
              </a:rPr>
              <a:t>9</a:t>
            </a:r>
            <a:r>
              <a:rPr lang="zh-CN" altLang="en-US" sz="2000" dirty="0">
                <a:sym typeface="+mn-ea"/>
              </a:rPr>
              <a:t>周开始至出生为胎期，各器官、组织进一步发育完善，功能也逐渐建立。 </a:t>
            </a:r>
            <a:endParaRPr lang="zh-CN" altLang="en-US" sz="2000" dirty="0">
              <a:latin typeface="Arial" panose="020B0604020202020204" pitchFamily="34" charset="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生殖细胞的成熟</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77645"/>
            <a:ext cx="10870565" cy="44958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12991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精子的成熟 </a:t>
            </a:r>
            <a:endParaRPr sz="2800" b="1" spc="388"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643380" y="2064385"/>
            <a:ext cx="8672195" cy="3108325"/>
          </a:xfrm>
          <a:prstGeom prst="rect">
            <a:avLst/>
          </a:prstGeom>
          <a:noFill/>
        </p:spPr>
        <p:txBody>
          <a:bodyPr wrap="square" rtlCol="0" anchor="ctr" anchorCtr="0">
            <a:noAutofit/>
          </a:bodyPr>
          <a:p>
            <a:pPr indent="0" algn="l">
              <a:lnSpc>
                <a:spcPct val="90000"/>
              </a:lnSpc>
              <a:buFont typeface="Arial" panose="020B0604020202020204" pitchFamily="34" charset="0"/>
              <a:buNone/>
            </a:pPr>
            <a:r>
              <a:rPr lang="zh-CN" altLang="en-US" sz="2000" dirty="0">
                <a:sym typeface="+mn-ea"/>
              </a:rPr>
              <a:t>自青春期开始，在垂体促性腺激素作用下，睾丸生精小管中的精原细胞，发育为初级精母细胞，经过两次成熟分裂形成</a:t>
            </a:r>
            <a:r>
              <a:rPr lang="en-US" altLang="zh-CN" sz="2000">
                <a:sym typeface="+mn-ea"/>
              </a:rPr>
              <a:t>4</a:t>
            </a:r>
            <a:r>
              <a:rPr lang="zh-CN" altLang="en-US" sz="2000" dirty="0">
                <a:sym typeface="+mn-ea"/>
              </a:rPr>
              <a:t>个精子，其中两个精子的染色体核型为</a:t>
            </a:r>
            <a:r>
              <a:rPr lang="en-US" altLang="zh-CN" sz="2000">
                <a:sym typeface="+mn-ea"/>
              </a:rPr>
              <a:t>23</a:t>
            </a:r>
            <a:r>
              <a:rPr lang="zh-CN" altLang="en-US" sz="2000" dirty="0">
                <a:sym typeface="+mn-ea"/>
              </a:rPr>
              <a:t>，</a:t>
            </a:r>
            <a:r>
              <a:rPr lang="en-US" altLang="zh-CN" sz="2000">
                <a:sym typeface="+mn-ea"/>
              </a:rPr>
              <a:t>X</a:t>
            </a:r>
            <a:r>
              <a:rPr lang="zh-CN" altLang="en-US" sz="2000" dirty="0">
                <a:sym typeface="+mn-ea"/>
              </a:rPr>
              <a:t>，另外两个精子的染色体核型是</a:t>
            </a:r>
            <a:r>
              <a:rPr lang="en-US" altLang="zh-CN" sz="2000">
                <a:sym typeface="+mn-ea"/>
              </a:rPr>
              <a:t>23</a:t>
            </a:r>
            <a:r>
              <a:rPr lang="zh-CN" altLang="en-US" sz="2000" dirty="0">
                <a:sym typeface="+mn-ea"/>
              </a:rPr>
              <a:t>，</a:t>
            </a:r>
            <a:r>
              <a:rPr lang="en-US" altLang="zh-CN" sz="2000">
                <a:sym typeface="+mn-ea"/>
              </a:rPr>
              <a:t>Y</a:t>
            </a:r>
            <a:r>
              <a:rPr lang="zh-CN" altLang="en-US" sz="2000" dirty="0">
                <a:sym typeface="+mn-ea"/>
              </a:rPr>
              <a:t>。精子形成后贮存于附睾进一步成熟，但尚无受精能力，只有经过女性生殖管道时，在生殖管道上皮分泌物的作用下，精子才能获得受精能力，且仅可维持</a:t>
            </a:r>
            <a:r>
              <a:rPr lang="en-US" altLang="zh-CN" sz="2000">
                <a:sym typeface="+mn-ea"/>
              </a:rPr>
              <a:t>24h</a:t>
            </a:r>
            <a:r>
              <a:rPr lang="zh-CN" altLang="en-US" sz="2000" dirty="0">
                <a:sym typeface="+mn-ea"/>
              </a:rPr>
              <a:t>左右。</a:t>
            </a:r>
            <a:endParaRPr lang="zh-CN" altLang="en-US" sz="2000" dirty="0">
              <a:latin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80720" y="972185"/>
            <a:ext cx="10850880" cy="50012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卵子的成熟</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637030" y="2035175"/>
            <a:ext cx="8170545" cy="3034665"/>
          </a:xfrm>
          <a:prstGeom prst="rect">
            <a:avLst/>
          </a:prstGeom>
          <a:noFill/>
        </p:spPr>
        <p:txBody>
          <a:bodyPr wrap="square" rtlCol="0" anchor="t">
            <a:noAutofit/>
          </a:bodyPr>
          <a:p>
            <a:pPr indent="0" algn="l">
              <a:buFont typeface="Arial" panose="020B0604020202020204" pitchFamily="34" charset="0"/>
              <a:buNone/>
            </a:pPr>
            <a:r>
              <a:rPr lang="zh-CN" altLang="en-US" sz="2000" dirty="0">
                <a:sym typeface="+mn-ea"/>
              </a:rPr>
              <a:t>自青春期开始，同样在垂体促性腺激素的作用下，卵泡中的初级卵母细胞完成第一次成熟分裂，形成一个大的次级卵母细胞和一个小的第一极体，各有</a:t>
            </a:r>
            <a:r>
              <a:rPr lang="en-US" altLang="zh-CN" sz="2000">
                <a:sym typeface="+mn-ea"/>
              </a:rPr>
              <a:t>23</a:t>
            </a:r>
            <a:r>
              <a:rPr lang="zh-CN" altLang="en-US" sz="2000" dirty="0">
                <a:sym typeface="+mn-ea"/>
              </a:rPr>
              <a:t>条染色体，即</a:t>
            </a:r>
            <a:r>
              <a:rPr lang="en-US" altLang="zh-CN" sz="2000">
                <a:sym typeface="+mn-ea"/>
              </a:rPr>
              <a:t>23</a:t>
            </a:r>
            <a:r>
              <a:rPr lang="zh-CN" altLang="en-US" sz="2000" dirty="0">
                <a:sym typeface="+mn-ea"/>
              </a:rPr>
              <a:t>，</a:t>
            </a:r>
            <a:r>
              <a:rPr lang="en-US" altLang="zh-CN" sz="2000">
                <a:sym typeface="+mn-ea"/>
              </a:rPr>
              <a:t>X</a:t>
            </a:r>
            <a:r>
              <a:rPr lang="zh-CN" altLang="en-US" sz="2000" dirty="0">
                <a:sym typeface="+mn-ea"/>
              </a:rPr>
              <a:t>。次级卵母细胞自卵巢排出，若能与精子结合，则完成第二次成熟分裂，产生一个成熟的卵子和一个第二极体，此时卵子的染色体核型为</a:t>
            </a:r>
            <a:r>
              <a:rPr lang="en-US" altLang="zh-CN" sz="2000">
                <a:sym typeface="+mn-ea"/>
              </a:rPr>
              <a:t>23</a:t>
            </a:r>
            <a:r>
              <a:rPr lang="zh-CN" altLang="en-US" sz="2000" dirty="0">
                <a:sym typeface="+mn-ea"/>
              </a:rPr>
              <a:t>，</a:t>
            </a:r>
            <a:r>
              <a:rPr lang="en-US" altLang="zh-CN" sz="2000">
                <a:sym typeface="+mn-ea"/>
              </a:rPr>
              <a:t>X</a:t>
            </a:r>
            <a:r>
              <a:rPr lang="zh-CN" altLang="en-US" sz="2000" dirty="0">
                <a:sym typeface="+mn-ea"/>
              </a:rPr>
              <a:t>。如果不能与精子结合，则第二次成熟分裂不能完成，次级卵母细胞于排卵后</a:t>
            </a:r>
            <a:r>
              <a:rPr lang="en-US" altLang="zh-CN" sz="2000">
                <a:sym typeface="+mn-ea"/>
              </a:rPr>
              <a:t>12 ~24h</a:t>
            </a:r>
            <a:r>
              <a:rPr lang="zh-CN" altLang="en-US" sz="2000" dirty="0">
                <a:sym typeface="+mn-ea"/>
              </a:rPr>
              <a:t>后退化 </a:t>
            </a:r>
            <a:endParaRPr lang="zh-CN" altLang="en-US" sz="2000" dirty="0">
              <a:latin typeface="Calibri" panose="020F050202020403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80720" y="1030605"/>
            <a:ext cx="10850880" cy="494284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pic>
        <p:nvPicPr>
          <p:cNvPr id="27652" name="图片 27651" descr="图13—1"/>
          <p:cNvPicPr>
            <a:picLocks noChangeAspect="1"/>
          </p:cNvPicPr>
          <p:nvPr/>
        </p:nvPicPr>
        <p:blipFill>
          <a:blip r:embed="rId2"/>
          <a:stretch>
            <a:fillRect/>
          </a:stretch>
        </p:blipFill>
        <p:spPr>
          <a:xfrm>
            <a:off x="2226945" y="1412875"/>
            <a:ext cx="7082155" cy="4118610"/>
          </a:xfrm>
          <a:prstGeom prst="rect">
            <a:avLst/>
          </a:prstGeom>
          <a:noFill/>
          <a:ln w="9525">
            <a:noFill/>
          </a:ln>
        </p:spPr>
      </p:pic>
      <p:sp>
        <p:nvSpPr>
          <p:cNvPr id="2" name="文本框 1"/>
          <p:cNvSpPr txBox="1"/>
          <p:nvPr/>
        </p:nvSpPr>
        <p:spPr>
          <a:xfrm>
            <a:off x="2879090" y="5531485"/>
            <a:ext cx="6096000" cy="368300"/>
          </a:xfrm>
          <a:prstGeom prst="rect">
            <a:avLst/>
          </a:prstGeom>
          <a:noFill/>
        </p:spPr>
        <p:txBody>
          <a:bodyPr wrap="square" rtlCol="0" anchor="t">
            <a:spAutoFit/>
          </a:bodyPr>
          <a:p>
            <a:r>
              <a:rPr lang="en-US" altLang="zh-CN" dirty="0">
                <a:sym typeface="+mn-ea"/>
              </a:rPr>
              <a:t>            </a:t>
            </a:r>
            <a:r>
              <a:rPr lang="zh-CN" altLang="en-US" dirty="0">
                <a:sym typeface="+mn-ea"/>
              </a:rPr>
              <a:t>精子和卵子发生过程示意图</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6539</Words>
  <Application>WPS 演示</Application>
  <PresentationFormat>自定义</PresentationFormat>
  <Paragraphs>375</Paragraphs>
  <Slides>46</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46</vt:i4>
      </vt:variant>
    </vt:vector>
  </HeadingPairs>
  <TitlesOfParts>
    <vt:vector size="59" baseType="lpstr">
      <vt:lpstr>Arial</vt:lpstr>
      <vt:lpstr>宋体</vt:lpstr>
      <vt:lpstr>Wingdings</vt:lpstr>
      <vt:lpstr>黑体</vt:lpstr>
      <vt:lpstr>微软雅黑</vt:lpstr>
      <vt:lpstr>华文细黑</vt:lpstr>
      <vt:lpstr>字魂70号-灵悦黑体</vt:lpstr>
      <vt:lpstr>Segoe UI</vt:lpstr>
      <vt:lpstr>隶书</vt:lpstr>
      <vt:lpstr>Calibri</vt:lpstr>
      <vt:lpstr>Arial Unicode MS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嘟嘟</cp:lastModifiedBy>
  <cp:revision>253</cp:revision>
  <dcterms:created xsi:type="dcterms:W3CDTF">2019-11-11T13:37:00Z</dcterms:created>
  <dcterms:modified xsi:type="dcterms:W3CDTF">2025-10-09T03:08:58Z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6667FBA415F24BF4B11DF895CB31EDA4_13</vt:lpwstr>
  </property>
</Properties>
</file>